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notesSlides/notesSlide118.xml" ContentType="application/vnd.openxmlformats-officedocument.presentationml.notes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14.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Override PartName="/ppt/notesSlides/notesSlide110.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notesSlides/notesSlide122.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8"/>
  </p:notesMasterIdLst>
  <p:sldIdLst>
    <p:sldId id="256" r:id="rId2"/>
    <p:sldId id="257" r:id="rId3"/>
    <p:sldId id="295" r:id="rId4"/>
    <p:sldId id="296" r:id="rId5"/>
    <p:sldId id="297" r:id="rId6"/>
    <p:sldId id="285" r:id="rId7"/>
    <p:sldId id="299" r:id="rId8"/>
    <p:sldId id="300" r:id="rId9"/>
    <p:sldId id="298" r:id="rId10"/>
    <p:sldId id="260" r:id="rId11"/>
    <p:sldId id="302" r:id="rId12"/>
    <p:sldId id="303" r:id="rId13"/>
    <p:sldId id="301" r:id="rId14"/>
    <p:sldId id="258" r:id="rId15"/>
    <p:sldId id="305" r:id="rId16"/>
    <p:sldId id="306" r:id="rId17"/>
    <p:sldId id="304" r:id="rId18"/>
    <p:sldId id="262" r:id="rId19"/>
    <p:sldId id="308" r:id="rId20"/>
    <p:sldId id="309" r:id="rId21"/>
    <p:sldId id="307" r:id="rId22"/>
    <p:sldId id="263" r:id="rId23"/>
    <p:sldId id="311" r:id="rId24"/>
    <p:sldId id="312" r:id="rId25"/>
    <p:sldId id="310" r:id="rId26"/>
    <p:sldId id="273" r:id="rId27"/>
    <p:sldId id="314" r:id="rId28"/>
    <p:sldId id="315" r:id="rId29"/>
    <p:sldId id="313" r:id="rId30"/>
    <p:sldId id="270" r:id="rId31"/>
    <p:sldId id="317" r:id="rId32"/>
    <p:sldId id="318" r:id="rId33"/>
    <p:sldId id="319" r:id="rId34"/>
    <p:sldId id="316" r:id="rId35"/>
    <p:sldId id="265" r:id="rId36"/>
    <p:sldId id="321" r:id="rId37"/>
    <p:sldId id="320" r:id="rId38"/>
    <p:sldId id="261" r:id="rId39"/>
    <p:sldId id="323" r:id="rId40"/>
    <p:sldId id="324" r:id="rId41"/>
    <p:sldId id="322" r:id="rId42"/>
    <p:sldId id="266" r:id="rId43"/>
    <p:sldId id="326" r:id="rId44"/>
    <p:sldId id="327" r:id="rId45"/>
    <p:sldId id="325" r:id="rId46"/>
    <p:sldId id="271" r:id="rId47"/>
    <p:sldId id="329" r:id="rId48"/>
    <p:sldId id="330" r:id="rId49"/>
    <p:sldId id="328" r:id="rId50"/>
    <p:sldId id="267" r:id="rId51"/>
    <p:sldId id="332" r:id="rId52"/>
    <p:sldId id="333" r:id="rId53"/>
    <p:sldId id="331" r:id="rId54"/>
    <p:sldId id="268" r:id="rId55"/>
    <p:sldId id="335" r:id="rId56"/>
    <p:sldId id="336" r:id="rId57"/>
    <p:sldId id="334" r:id="rId58"/>
    <p:sldId id="259" r:id="rId59"/>
    <p:sldId id="338" r:id="rId60"/>
    <p:sldId id="337" r:id="rId61"/>
    <p:sldId id="272" r:id="rId62"/>
    <p:sldId id="340" r:id="rId63"/>
    <p:sldId id="341" r:id="rId64"/>
    <p:sldId id="339" r:id="rId65"/>
    <p:sldId id="282" r:id="rId66"/>
    <p:sldId id="343" r:id="rId67"/>
    <p:sldId id="344" r:id="rId68"/>
    <p:sldId id="342" r:id="rId69"/>
    <p:sldId id="274" r:id="rId70"/>
    <p:sldId id="346" r:id="rId71"/>
    <p:sldId id="347" r:id="rId72"/>
    <p:sldId id="345" r:id="rId73"/>
    <p:sldId id="294" r:id="rId74"/>
    <p:sldId id="349" r:id="rId75"/>
    <p:sldId id="348" r:id="rId76"/>
    <p:sldId id="275" r:id="rId77"/>
    <p:sldId id="351" r:id="rId78"/>
    <p:sldId id="352" r:id="rId79"/>
    <p:sldId id="350" r:id="rId80"/>
    <p:sldId id="269" r:id="rId81"/>
    <p:sldId id="354" r:id="rId82"/>
    <p:sldId id="355" r:id="rId83"/>
    <p:sldId id="353" r:id="rId84"/>
    <p:sldId id="277" r:id="rId85"/>
    <p:sldId id="357" r:id="rId86"/>
    <p:sldId id="358" r:id="rId87"/>
    <p:sldId id="356" r:id="rId88"/>
    <p:sldId id="278" r:id="rId89"/>
    <p:sldId id="360" r:id="rId90"/>
    <p:sldId id="361" r:id="rId91"/>
    <p:sldId id="359" r:id="rId92"/>
    <p:sldId id="279" r:id="rId93"/>
    <p:sldId id="363" r:id="rId94"/>
    <p:sldId id="364" r:id="rId95"/>
    <p:sldId id="362" r:id="rId96"/>
    <p:sldId id="280" r:id="rId97"/>
    <p:sldId id="366" r:id="rId98"/>
    <p:sldId id="365" r:id="rId99"/>
    <p:sldId id="281" r:id="rId100"/>
    <p:sldId id="368" r:id="rId101"/>
    <p:sldId id="369" r:id="rId102"/>
    <p:sldId id="367" r:id="rId103"/>
    <p:sldId id="283" r:id="rId104"/>
    <p:sldId id="371" r:id="rId105"/>
    <p:sldId id="372" r:id="rId106"/>
    <p:sldId id="370" r:id="rId107"/>
    <p:sldId id="284" r:id="rId108"/>
    <p:sldId id="374" r:id="rId109"/>
    <p:sldId id="373" r:id="rId110"/>
    <p:sldId id="291" r:id="rId111"/>
    <p:sldId id="376" r:id="rId112"/>
    <p:sldId id="377" r:id="rId113"/>
    <p:sldId id="375" r:id="rId114"/>
    <p:sldId id="288" r:id="rId115"/>
    <p:sldId id="379" r:id="rId116"/>
    <p:sldId id="380" r:id="rId117"/>
    <p:sldId id="378" r:id="rId118"/>
    <p:sldId id="289" r:id="rId119"/>
    <p:sldId id="382" r:id="rId120"/>
    <p:sldId id="383" r:id="rId121"/>
    <p:sldId id="381" r:id="rId122"/>
    <p:sldId id="292" r:id="rId123"/>
    <p:sldId id="385" r:id="rId124"/>
    <p:sldId id="386" r:id="rId125"/>
    <p:sldId id="384" r:id="rId126"/>
    <p:sldId id="387" r:id="rId1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94660"/>
  </p:normalViewPr>
  <p:slideViewPr>
    <p:cSldViewPr>
      <p:cViewPr varScale="1">
        <p:scale>
          <a:sx n="70" d="100"/>
          <a:sy n="70" d="100"/>
        </p:scale>
        <p:origin x="-109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00BE8E-3225-433E-9560-7FBB97DFE848}" type="datetimeFigureOut">
              <a:rPr lang="en-US" smtClean="0"/>
              <a:t>12/11/2012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D3C6C-6871-4F7A-9255-B4FAF39C8EA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11</a:t>
            </a:fld>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103</a:t>
            </a:fld>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104</a:t>
            </a:fld>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105</a:t>
            </a:fld>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106</a:t>
            </a:fld>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107</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108</a:t>
            </a:fld>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109</a:t>
            </a:fld>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110</a:t>
            </a:fld>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111</a:t>
            </a:fld>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12</a:t>
            </a:fld>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113</a:t>
            </a:fld>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114</a:t>
            </a:fld>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115</a:t>
            </a:fld>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116</a:t>
            </a:fld>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117</a:t>
            </a:fld>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118</a:t>
            </a:fld>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119</a:t>
            </a:fld>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120</a:t>
            </a:fld>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121</a:t>
            </a:fld>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13</a:t>
            </a:fld>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123</a:t>
            </a:fld>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124</a:t>
            </a:fld>
            <a:endParaRPr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125</a:t>
            </a:fld>
            <a:endParaRPr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126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43</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45</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46</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47</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48</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49</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50</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51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52</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53</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54</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55</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56</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57</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59</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60</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61</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62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7</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63</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64</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65</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66</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67</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68</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69</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70</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71</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72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8</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73</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74</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75</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76</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77</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78</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79</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80</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81</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82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9</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83</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84</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85</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86</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87</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88</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89</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90</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91</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92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10</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93</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94</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95</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96</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97</a:t>
            </a:fld>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98</a:t>
            </a:fld>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99</a:t>
            </a:fld>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100</a:t>
            </a:fld>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101</a:t>
            </a:fld>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D3C6C-6871-4F7A-9255-B4FAF39C8EA8}" type="slidenum">
              <a:rPr lang="en-US" smtClean="0"/>
              <a:t>102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5189526-EEC0-4898-866B-CF662B983B59}"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B9D10A0-802E-467C-B91F-1FF7829198F5}"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89526-EEC0-4898-866B-CF662B983B59}"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D10A0-802E-467C-B91F-1FF7829198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189526-EEC0-4898-866B-CF662B983B59}"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D10A0-802E-467C-B91F-1FF7829198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89526-EEC0-4898-866B-CF662B983B59}"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D10A0-802E-467C-B91F-1FF7829198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5189526-EEC0-4898-866B-CF662B983B59}" type="datetimeFigureOut">
              <a:rPr lang="en-US" smtClean="0"/>
              <a:pPr/>
              <a:t>12/11/2012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D10A0-802E-467C-B91F-1FF7829198F5}"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189526-EEC0-4898-866B-CF662B983B59}" type="datetimeFigureOut">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D10A0-802E-467C-B91F-1FF7829198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189526-EEC0-4898-866B-CF662B983B59}" type="datetimeFigureOut">
              <a:rPr lang="en-US" smtClean="0"/>
              <a:pPr/>
              <a:t>12/11/2012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9D10A0-802E-467C-B91F-1FF7829198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189526-EEC0-4898-866B-CF662B983B59}" type="datetimeFigureOut">
              <a:rPr lang="en-US" smtClean="0"/>
              <a:pPr/>
              <a:t>12/11/2012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9D10A0-802E-467C-B91F-1FF7829198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5189526-EEC0-4898-866B-CF662B983B59}" type="datetimeFigureOut">
              <a:rPr lang="en-US" smtClean="0"/>
              <a:pPr/>
              <a:t>12/11/2012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9D10A0-802E-467C-B91F-1FF7829198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189526-EEC0-4898-866B-CF662B983B59}" type="datetimeFigureOut">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D10A0-802E-467C-B91F-1FF7829198F5}"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B5189526-EEC0-4898-866B-CF662B983B59}" type="datetimeFigureOut">
              <a:rPr lang="en-US" smtClean="0"/>
              <a:pPr/>
              <a:t>12/11/2012</a:t>
            </a:fld>
            <a:endParaRPr lang="en-US"/>
          </a:p>
        </p:txBody>
      </p:sp>
      <p:sp>
        <p:nvSpPr>
          <p:cNvPr id="7" name="Slide Number Placeholder 6"/>
          <p:cNvSpPr>
            <a:spLocks noGrp="1"/>
          </p:cNvSpPr>
          <p:nvPr>
            <p:ph type="sldNum" sz="quarter" idx="12"/>
          </p:nvPr>
        </p:nvSpPr>
        <p:spPr/>
        <p:txBody>
          <a:bodyPr/>
          <a:lstStyle/>
          <a:p>
            <a:fld id="{4B9D10A0-802E-467C-B91F-1FF7829198F5}"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5189526-EEC0-4898-866B-CF662B983B59}" type="datetimeFigureOut">
              <a:rPr lang="en-US" smtClean="0"/>
              <a:pPr/>
              <a:t>12/11/2012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B9D10A0-802E-467C-B91F-1FF7829198F5}"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slide" Target="slide12.xml"/><Relationship Id="rId4" Type="http://schemas.openxmlformats.org/officeDocument/2006/relationships/slide" Target="slide13.xml"/></Relationships>
</file>

<file path=ppt/slides/_rels/slide100.xml.rels><?xml version="1.0" encoding="UTF-8" standalone="yes"?>
<Relationships xmlns="http://schemas.openxmlformats.org/package/2006/relationships"><Relationship Id="rId3" Type="http://schemas.openxmlformats.org/officeDocument/2006/relationships/slide" Target="slide99.xml"/><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slide" Target="slide99.xml"/><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slide" Target="slide103.xml"/><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slide" Target="slide106.xml"/><Relationship Id="rId2" Type="http://schemas.openxmlformats.org/officeDocument/2006/relationships/notesSlide" Target="../notesSlides/notesSlide100.xml"/><Relationship Id="rId1" Type="http://schemas.openxmlformats.org/officeDocument/2006/relationships/slideLayout" Target="../slideLayouts/slideLayout2.xml"/><Relationship Id="rId5" Type="http://schemas.openxmlformats.org/officeDocument/2006/relationships/slide" Target="slide105.xml"/><Relationship Id="rId4" Type="http://schemas.openxmlformats.org/officeDocument/2006/relationships/slide" Target="slide104.xml"/></Relationships>
</file>

<file path=ppt/slides/_rels/slide104.xml.rels><?xml version="1.0" encoding="UTF-8" standalone="yes"?>
<Relationships xmlns="http://schemas.openxmlformats.org/package/2006/relationships"><Relationship Id="rId3" Type="http://schemas.openxmlformats.org/officeDocument/2006/relationships/slide" Target="slide103.xml"/><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slide" Target="slide103.xml"/><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slide" Target="slide107.xml"/><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slide" Target="slide109.xml"/><Relationship Id="rId2" Type="http://schemas.openxmlformats.org/officeDocument/2006/relationships/notesSlide" Target="../notesSlides/notesSlide104.xml"/><Relationship Id="rId1" Type="http://schemas.openxmlformats.org/officeDocument/2006/relationships/slideLayout" Target="../slideLayouts/slideLayout2.xml"/><Relationship Id="rId4" Type="http://schemas.openxmlformats.org/officeDocument/2006/relationships/slide" Target="slide108.xml"/></Relationships>
</file>

<file path=ppt/slides/_rels/slide108.xml.rels><?xml version="1.0" encoding="UTF-8" standalone="yes"?>
<Relationships xmlns="http://schemas.openxmlformats.org/package/2006/relationships"><Relationship Id="rId3" Type="http://schemas.openxmlformats.org/officeDocument/2006/relationships/slide" Target="slide107.xml"/><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slide" Target="slide110.xml"/><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slide" Target="slide111.xml"/><Relationship Id="rId2" Type="http://schemas.openxmlformats.org/officeDocument/2006/relationships/notesSlide" Target="../notesSlides/notesSlide107.xml"/><Relationship Id="rId1" Type="http://schemas.openxmlformats.org/officeDocument/2006/relationships/slideLayout" Target="../slideLayouts/slideLayout2.xml"/><Relationship Id="rId5" Type="http://schemas.openxmlformats.org/officeDocument/2006/relationships/slide" Target="slide113.xml"/><Relationship Id="rId4" Type="http://schemas.openxmlformats.org/officeDocument/2006/relationships/slide" Target="slide112.xml"/></Relationships>
</file>

<file path=ppt/slides/_rels/slide111.xml.rels><?xml version="1.0" encoding="UTF-8" standalone="yes"?>
<Relationships xmlns="http://schemas.openxmlformats.org/package/2006/relationships"><Relationship Id="rId3" Type="http://schemas.openxmlformats.org/officeDocument/2006/relationships/slide" Target="slide110.xml"/><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slide" Target="slide110.xml"/><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slide" Target="slide114.xml"/><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slide" Target="slide115.xml"/><Relationship Id="rId2" Type="http://schemas.openxmlformats.org/officeDocument/2006/relationships/notesSlide" Target="../notesSlides/notesSlide111.xml"/><Relationship Id="rId1" Type="http://schemas.openxmlformats.org/officeDocument/2006/relationships/slideLayout" Target="../slideLayouts/slideLayout2.xml"/><Relationship Id="rId5" Type="http://schemas.openxmlformats.org/officeDocument/2006/relationships/slide" Target="slide117.xml"/><Relationship Id="rId4" Type="http://schemas.openxmlformats.org/officeDocument/2006/relationships/slide" Target="slide116.xml"/></Relationships>
</file>

<file path=ppt/slides/_rels/slide115.xml.rels><?xml version="1.0" encoding="UTF-8" standalone="yes"?>
<Relationships xmlns="http://schemas.openxmlformats.org/package/2006/relationships"><Relationship Id="rId3" Type="http://schemas.openxmlformats.org/officeDocument/2006/relationships/slide" Target="slide114.xml"/><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slide" Target="slide114.xml"/><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slide" Target="slide118.xml"/><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slide" Target="slide121.xml"/><Relationship Id="rId2" Type="http://schemas.openxmlformats.org/officeDocument/2006/relationships/notesSlide" Target="../notesSlides/notesSlide115.xml"/><Relationship Id="rId1" Type="http://schemas.openxmlformats.org/officeDocument/2006/relationships/slideLayout" Target="../slideLayouts/slideLayout2.xml"/><Relationship Id="rId5" Type="http://schemas.openxmlformats.org/officeDocument/2006/relationships/slide" Target="slide120.xml"/><Relationship Id="rId4" Type="http://schemas.openxmlformats.org/officeDocument/2006/relationships/slide" Target="slide119.xml"/></Relationships>
</file>

<file path=ppt/slides/_rels/slide119.xml.rels><?xml version="1.0" encoding="UTF-8" standalone="yes"?>
<Relationships xmlns="http://schemas.openxmlformats.org/package/2006/relationships"><Relationship Id="rId3" Type="http://schemas.openxmlformats.org/officeDocument/2006/relationships/slide" Target="slide118.xml"/><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slide" Target="slide118.xml"/><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3" Type="http://schemas.openxmlformats.org/officeDocument/2006/relationships/slide" Target="slide122.xml"/><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slide" Target="slide123.xml"/><Relationship Id="rId2" Type="http://schemas.openxmlformats.org/officeDocument/2006/relationships/notesSlide" Target="../notesSlides/notesSlide119.xml"/><Relationship Id="rId1" Type="http://schemas.openxmlformats.org/officeDocument/2006/relationships/slideLayout" Target="../slideLayouts/slideLayout2.xml"/><Relationship Id="rId5" Type="http://schemas.openxmlformats.org/officeDocument/2006/relationships/slide" Target="slide125.xml"/><Relationship Id="rId4" Type="http://schemas.openxmlformats.org/officeDocument/2006/relationships/slide" Target="slide124.xml"/></Relationships>
</file>

<file path=ppt/slides/_rels/slide123.xml.rels><?xml version="1.0" encoding="UTF-8" standalone="yes"?>
<Relationships xmlns="http://schemas.openxmlformats.org/package/2006/relationships"><Relationship Id="rId3" Type="http://schemas.openxmlformats.org/officeDocument/2006/relationships/slide" Target="slide122.xml"/><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slide" Target="slide122.xml"/><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slide" Target="slide126.xml"/><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slide" Target="slide21.xml"/><Relationship Id="rId4" Type="http://schemas.openxmlformats.org/officeDocument/2006/relationships/slide" Target="slide20.xml"/></Relationships>
</file>

<file path=ppt/slides/_rels/slide19.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3.xml"/></Relationships>
</file>

<file path=ppt/slides/_rels/slide23.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slide" Target="slide27.xml"/><Relationship Id="rId4" Type="http://schemas.openxmlformats.org/officeDocument/2006/relationships/slide" Target="slide29.xml"/></Relationships>
</file>

<file path=ppt/slides/_rels/slide27.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slide" Target="slide34.xml"/><Relationship Id="rId4" Type="http://schemas.openxmlformats.org/officeDocument/2006/relationships/slide" Target="slide33.xml"/></Relationships>
</file>

<file path=ppt/slides/_rels/slide31.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slide" Target="slide36.xml"/></Relationships>
</file>

<file path=ppt/slides/_rels/slide36.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slide" Target="slide41.xml"/><Relationship Id="rId4" Type="http://schemas.openxmlformats.org/officeDocument/2006/relationships/slide" Target="slide39.xml"/></Relationships>
</file>

<file path=ppt/slides/_rels/slide39.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slide" Target="slide44.xml"/><Relationship Id="rId4" Type="http://schemas.openxmlformats.org/officeDocument/2006/relationships/slide" Target="slide45.xml"/></Relationships>
</file>

<file path=ppt/slides/_rels/slide43.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slide" Target="slide48.xml"/><Relationship Id="rId4" Type="http://schemas.openxmlformats.org/officeDocument/2006/relationships/slide" Target="slide47.xml"/></Relationships>
</file>

<file path=ppt/slides/_rels/slide47.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slide" Target="slide52.xml"/><Relationship Id="rId4" Type="http://schemas.openxmlformats.org/officeDocument/2006/relationships/slide" Target="slide53.xml"/></Relationships>
</file>

<file path=ppt/slides/_rels/slide51.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notesSlide" Target="../notesSlides/notesSlide52.xml"/><Relationship Id="rId1" Type="http://schemas.openxmlformats.org/officeDocument/2006/relationships/slideLayout" Target="../slideLayouts/slideLayout2.xml"/><Relationship Id="rId5" Type="http://schemas.openxmlformats.org/officeDocument/2006/relationships/slide" Target="slide57.xml"/><Relationship Id="rId4" Type="http://schemas.openxmlformats.org/officeDocument/2006/relationships/slide" Target="slide55.xml"/></Relationships>
</file>

<file path=ppt/slides/_rels/slide55.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slide" Target="slide59.xml"/><Relationship Id="rId2" Type="http://schemas.openxmlformats.org/officeDocument/2006/relationships/slide" Target="slide6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slide" Target="slide9.xml"/></Relationships>
</file>

<file path=ppt/slides/_rels/slide60.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slide" Target="slide62.xml"/><Relationship Id="rId2" Type="http://schemas.openxmlformats.org/officeDocument/2006/relationships/notesSlide" Target="../notesSlides/notesSlide58.xml"/><Relationship Id="rId1" Type="http://schemas.openxmlformats.org/officeDocument/2006/relationships/slideLayout" Target="../slideLayouts/slideLayout2.xml"/><Relationship Id="rId5" Type="http://schemas.openxmlformats.org/officeDocument/2006/relationships/slide" Target="slide64.xml"/><Relationship Id="rId4" Type="http://schemas.openxmlformats.org/officeDocument/2006/relationships/slide" Target="slide63.xml"/></Relationships>
</file>

<file path=ppt/slides/_rels/slide62.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slide" Target="slide65.xm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slide" Target="slide67.xml"/><Relationship Id="rId2" Type="http://schemas.openxmlformats.org/officeDocument/2006/relationships/notesSlide" Target="../notesSlides/notesSlide62.xml"/><Relationship Id="rId1" Type="http://schemas.openxmlformats.org/officeDocument/2006/relationships/slideLayout" Target="../slideLayouts/slideLayout2.xml"/><Relationship Id="rId5" Type="http://schemas.openxmlformats.org/officeDocument/2006/relationships/slide" Target="slide68.xml"/><Relationship Id="rId4" Type="http://schemas.openxmlformats.org/officeDocument/2006/relationships/slide" Target="slide66.xml"/></Relationships>
</file>

<file path=ppt/slides/_rels/slide66.xml.rels><?xml version="1.0" encoding="UTF-8" standalone="yes"?>
<Relationships xmlns="http://schemas.openxmlformats.org/package/2006/relationships"><Relationship Id="rId3" Type="http://schemas.openxmlformats.org/officeDocument/2006/relationships/slide" Target="slide65.xm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slide" Target="slide65.xml"/><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slide" Target="slide69.xml"/><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slide" Target="slide70.xml"/><Relationship Id="rId2" Type="http://schemas.openxmlformats.org/officeDocument/2006/relationships/notesSlide" Target="../notesSlides/notesSlide66.xml"/><Relationship Id="rId1" Type="http://schemas.openxmlformats.org/officeDocument/2006/relationships/slideLayout" Target="../slideLayouts/slideLayout2.xml"/><Relationship Id="rId5" Type="http://schemas.openxmlformats.org/officeDocument/2006/relationships/slide" Target="slide71.xml"/><Relationship Id="rId4" Type="http://schemas.openxmlformats.org/officeDocument/2006/relationships/slide" Target="slide72.xml"/></Relationships>
</file>

<file path=ppt/slides/_rels/slide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slide" Target="slide69.xml"/><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slide" Target="slide69.xml"/><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slide" Target="slide74.xml"/><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slide" Target="slide75.xml"/></Relationships>
</file>

<file path=ppt/slides/_rels/slide74.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slide" Target="slide76.xml"/><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slide" Target="slide78.xml"/><Relationship Id="rId2" Type="http://schemas.openxmlformats.org/officeDocument/2006/relationships/notesSlide" Target="../notesSlides/notesSlide73.xml"/><Relationship Id="rId1" Type="http://schemas.openxmlformats.org/officeDocument/2006/relationships/slideLayout" Target="../slideLayouts/slideLayout2.xml"/><Relationship Id="rId5" Type="http://schemas.openxmlformats.org/officeDocument/2006/relationships/slide" Target="slide79.xml"/><Relationship Id="rId4" Type="http://schemas.openxmlformats.org/officeDocument/2006/relationships/slide" Target="slide77.xml"/></Relationships>
</file>

<file path=ppt/slides/_rels/slide77.xml.rels><?xml version="1.0" encoding="UTF-8" standalone="yes"?>
<Relationships xmlns="http://schemas.openxmlformats.org/package/2006/relationships"><Relationship Id="rId3" Type="http://schemas.openxmlformats.org/officeDocument/2006/relationships/slide" Target="slide76.xml"/><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slide" Target="slide76.xml"/><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slide" Target="slide80.xml"/><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slide" Target="slide83.xml"/><Relationship Id="rId2" Type="http://schemas.openxmlformats.org/officeDocument/2006/relationships/notesSlide" Target="../notesSlides/notesSlide77.xml"/><Relationship Id="rId1" Type="http://schemas.openxmlformats.org/officeDocument/2006/relationships/slideLayout" Target="../slideLayouts/slideLayout2.xml"/><Relationship Id="rId5" Type="http://schemas.openxmlformats.org/officeDocument/2006/relationships/slide" Target="slide82.xml"/><Relationship Id="rId4" Type="http://schemas.openxmlformats.org/officeDocument/2006/relationships/slide" Target="slide81.xml"/></Relationships>
</file>

<file path=ppt/slides/_rels/slide81.xml.rels><?xml version="1.0" encoding="UTF-8" standalone="yes"?>
<Relationships xmlns="http://schemas.openxmlformats.org/package/2006/relationships"><Relationship Id="rId3" Type="http://schemas.openxmlformats.org/officeDocument/2006/relationships/slide" Target="slide80.xml"/><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slide" Target="slide80.xml"/><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slide" Target="slide84.xml"/><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slide" Target="slide85.xml"/><Relationship Id="rId2" Type="http://schemas.openxmlformats.org/officeDocument/2006/relationships/notesSlide" Target="../notesSlides/notesSlide81.xml"/><Relationship Id="rId1" Type="http://schemas.openxmlformats.org/officeDocument/2006/relationships/slideLayout" Target="../slideLayouts/slideLayout2.xml"/><Relationship Id="rId5" Type="http://schemas.openxmlformats.org/officeDocument/2006/relationships/slide" Target="slide87.xml"/><Relationship Id="rId4" Type="http://schemas.openxmlformats.org/officeDocument/2006/relationships/slide" Target="slide86.xml"/></Relationships>
</file>

<file path=ppt/slides/_rels/slide85.xml.rels><?xml version="1.0" encoding="UTF-8" standalone="yes"?>
<Relationships xmlns="http://schemas.openxmlformats.org/package/2006/relationships"><Relationship Id="rId3" Type="http://schemas.openxmlformats.org/officeDocument/2006/relationships/slide" Target="slide84.xml"/><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slide" Target="slide84.xml"/><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slide" Target="slide88.xml"/><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slide" Target="slide89.xml"/><Relationship Id="rId2" Type="http://schemas.openxmlformats.org/officeDocument/2006/relationships/notesSlide" Target="../notesSlides/notesSlide85.xml"/><Relationship Id="rId1" Type="http://schemas.openxmlformats.org/officeDocument/2006/relationships/slideLayout" Target="../slideLayouts/slideLayout2.xml"/><Relationship Id="rId5" Type="http://schemas.openxmlformats.org/officeDocument/2006/relationships/slide" Target="slide91.xml"/><Relationship Id="rId4" Type="http://schemas.openxmlformats.org/officeDocument/2006/relationships/slide" Target="slide90.xml"/></Relationships>
</file>

<file path=ppt/slides/_rels/slide89.xml.rels><?xml version="1.0" encoding="UTF-8" standalone="yes"?>
<Relationships xmlns="http://schemas.openxmlformats.org/package/2006/relationships"><Relationship Id="rId3" Type="http://schemas.openxmlformats.org/officeDocument/2006/relationships/slide" Target="slide88.xml"/><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slide" Target="slide88.xml"/><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slide" Target="slide92.xml"/><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slide" Target="slide95.xml"/><Relationship Id="rId2" Type="http://schemas.openxmlformats.org/officeDocument/2006/relationships/notesSlide" Target="../notesSlides/notesSlide89.xml"/><Relationship Id="rId1" Type="http://schemas.openxmlformats.org/officeDocument/2006/relationships/slideLayout" Target="../slideLayouts/slideLayout2.xml"/><Relationship Id="rId5" Type="http://schemas.openxmlformats.org/officeDocument/2006/relationships/slide" Target="slide94.xml"/><Relationship Id="rId4" Type="http://schemas.openxmlformats.org/officeDocument/2006/relationships/slide" Target="slide93.xml"/></Relationships>
</file>

<file path=ppt/slides/_rels/slide93.xml.rels><?xml version="1.0" encoding="UTF-8" standalone="yes"?>
<Relationships xmlns="http://schemas.openxmlformats.org/package/2006/relationships"><Relationship Id="rId3" Type="http://schemas.openxmlformats.org/officeDocument/2006/relationships/slide" Target="slide92.xml"/><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slide" Target="slide92.xml"/><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slide" Target="slide96.xml"/><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slide" Target="slide97.xml"/><Relationship Id="rId2" Type="http://schemas.openxmlformats.org/officeDocument/2006/relationships/notesSlide" Target="../notesSlides/notesSlide93.xml"/><Relationship Id="rId1" Type="http://schemas.openxmlformats.org/officeDocument/2006/relationships/slideLayout" Target="../slideLayouts/slideLayout2.xml"/><Relationship Id="rId4" Type="http://schemas.openxmlformats.org/officeDocument/2006/relationships/slide" Target="slide98.xml"/></Relationships>
</file>

<file path=ppt/slides/_rels/slide97.xml.rels><?xml version="1.0" encoding="UTF-8" standalone="yes"?>
<Relationships xmlns="http://schemas.openxmlformats.org/package/2006/relationships"><Relationship Id="rId3" Type="http://schemas.openxmlformats.org/officeDocument/2006/relationships/slide" Target="slide96.xml"/><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slide" Target="slide99.xml"/><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slide" Target="slide100.xml"/><Relationship Id="rId2" Type="http://schemas.openxmlformats.org/officeDocument/2006/relationships/notesSlide" Target="../notesSlides/notesSlide96.xml"/><Relationship Id="rId1" Type="http://schemas.openxmlformats.org/officeDocument/2006/relationships/slideLayout" Target="../slideLayouts/slideLayout2.xml"/><Relationship Id="rId5" Type="http://schemas.openxmlformats.org/officeDocument/2006/relationships/slide" Target="slide101.xml"/><Relationship Id="rId4" Type="http://schemas.openxmlformats.org/officeDocument/2006/relationships/slide" Target="slide10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General Science – Unit 3</a:t>
            </a:r>
            <a:endParaRPr lang="en-US" dirty="0"/>
          </a:p>
        </p:txBody>
      </p:sp>
      <p:sp>
        <p:nvSpPr>
          <p:cNvPr id="2" name="Title 1"/>
          <p:cNvSpPr>
            <a:spLocks noGrp="1"/>
          </p:cNvSpPr>
          <p:nvPr>
            <p:ph type="ctrTitle"/>
          </p:nvPr>
        </p:nvSpPr>
        <p:spPr/>
        <p:txBody>
          <a:bodyPr/>
          <a:lstStyle/>
          <a:p>
            <a:r>
              <a:rPr lang="en-US" dirty="0" smtClean="0"/>
              <a:t>Chemistry Quiz Review</a:t>
            </a:r>
            <a:endParaRPr lang="en-US" dirty="0"/>
          </a:p>
        </p:txBody>
      </p:sp>
      <p:sp>
        <p:nvSpPr>
          <p:cNvPr id="4" name="Rounded Rectangle 3"/>
          <p:cNvSpPr/>
          <p:nvPr/>
        </p:nvSpPr>
        <p:spPr>
          <a:xfrm>
            <a:off x="2743200" y="5791200"/>
            <a:ext cx="35814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 action="ppaction://hlinkshowjump?jump=nextslide"/>
              </a:rPr>
              <a:t>CLICK TO BEGIN</a:t>
            </a:r>
            <a:endParaRPr lang="en-US" b="1" dirty="0"/>
          </a:p>
        </p:txBody>
      </p:sp>
    </p:spTree>
    <p:extLst>
      <p:ext uri="{BB962C8B-B14F-4D97-AF65-F5344CB8AC3E}">
        <p14:creationId xmlns:p14="http://schemas.microsoft.com/office/powerpoint/2010/main" xmlns="" val="2425502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Sub-Atomic particle identifies the atom?</a:t>
            </a:r>
            <a:endParaRPr lang="en-US" dirty="0"/>
          </a:p>
        </p:txBody>
      </p:sp>
      <p:sp>
        <p:nvSpPr>
          <p:cNvPr id="5" name="Rounded Rectangle 4"/>
          <p:cNvSpPr/>
          <p:nvPr/>
        </p:nvSpPr>
        <p:spPr>
          <a:xfrm>
            <a:off x="3276600" y="33528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Neutron</a:t>
            </a:r>
            <a:endParaRPr lang="en-US" b="1" dirty="0"/>
          </a:p>
        </p:txBody>
      </p:sp>
      <p:sp>
        <p:nvSpPr>
          <p:cNvPr id="6" name="Rounded Rectangle 5"/>
          <p:cNvSpPr/>
          <p:nvPr/>
        </p:nvSpPr>
        <p:spPr>
          <a:xfrm>
            <a:off x="3276600" y="2438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Proton</a:t>
            </a:r>
            <a:endParaRPr lang="en-US" b="1" dirty="0"/>
          </a:p>
        </p:txBody>
      </p:sp>
      <p:sp>
        <p:nvSpPr>
          <p:cNvPr id="7" name="Rounded Rectangle 6"/>
          <p:cNvSpPr/>
          <p:nvPr/>
        </p:nvSpPr>
        <p:spPr>
          <a:xfrm>
            <a:off x="3272828" y="4343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Electron</a:t>
            </a:r>
            <a:endParaRPr lang="en-US" b="1" dirty="0"/>
          </a:p>
        </p:txBody>
      </p:sp>
    </p:spTree>
    <p:extLst>
      <p:ext uri="{BB962C8B-B14F-4D97-AF65-F5344CB8AC3E}">
        <p14:creationId xmlns:p14="http://schemas.microsoft.com/office/powerpoint/2010/main" xmlns="" val="245135509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0" y="1981200"/>
            <a:ext cx="7239000" cy="369332"/>
          </a:xfrm>
          <a:prstGeom prst="rect">
            <a:avLst/>
          </a:prstGeom>
          <a:noFill/>
        </p:spPr>
        <p:txBody>
          <a:bodyPr wrap="square" rtlCol="0">
            <a:spAutoFit/>
          </a:bodyPr>
          <a:lstStyle/>
          <a:p>
            <a:pPr algn="ctr"/>
            <a:r>
              <a:rPr lang="en-US" dirty="0" smtClean="0"/>
              <a:t>93 is the mass #, which is protons + neutrons</a:t>
            </a:r>
            <a:endParaRPr lang="en-US" b="1" i="1" dirty="0"/>
          </a:p>
        </p:txBody>
      </p:sp>
      <p:grpSp>
        <p:nvGrpSpPr>
          <p:cNvPr id="10" name="Group 9"/>
          <p:cNvGrpSpPr/>
          <p:nvPr/>
        </p:nvGrpSpPr>
        <p:grpSpPr>
          <a:xfrm>
            <a:off x="3810000" y="2971800"/>
            <a:ext cx="1600200" cy="1600200"/>
            <a:chOff x="1143000" y="2819400"/>
            <a:chExt cx="1600200" cy="1600200"/>
          </a:xfrm>
        </p:grpSpPr>
        <p:sp>
          <p:nvSpPr>
            <p:cNvPr id="12" name="Rectangle 11"/>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981200" y="3352800"/>
              <a:ext cx="609600" cy="400110"/>
            </a:xfrm>
            <a:prstGeom prst="rect">
              <a:avLst/>
            </a:prstGeom>
            <a:noFill/>
          </p:spPr>
          <p:txBody>
            <a:bodyPr wrap="square" rtlCol="0">
              <a:spAutoFit/>
            </a:bodyPr>
            <a:lstStyle/>
            <a:p>
              <a:r>
                <a:rPr lang="en-US" sz="2000" b="1" dirty="0" err="1" smtClean="0"/>
                <a:t>Ba</a:t>
              </a:r>
              <a:endParaRPr lang="en-US" sz="1400" b="1" dirty="0"/>
            </a:p>
          </p:txBody>
        </p:sp>
        <p:sp>
          <p:nvSpPr>
            <p:cNvPr id="14" name="TextBox 13"/>
            <p:cNvSpPr txBox="1"/>
            <p:nvPr/>
          </p:nvSpPr>
          <p:spPr>
            <a:xfrm>
              <a:off x="1524000" y="3200400"/>
              <a:ext cx="533400" cy="400110"/>
            </a:xfrm>
            <a:prstGeom prst="rect">
              <a:avLst/>
            </a:prstGeom>
            <a:noFill/>
          </p:spPr>
          <p:txBody>
            <a:bodyPr wrap="square" rtlCol="0">
              <a:spAutoFit/>
            </a:bodyPr>
            <a:lstStyle/>
            <a:p>
              <a:r>
                <a:rPr lang="en-US" sz="2000" b="1" dirty="0" smtClean="0"/>
                <a:t>9</a:t>
              </a:r>
              <a:r>
                <a:rPr lang="en-US" sz="2000" b="1" dirty="0" smtClean="0"/>
                <a:t>3</a:t>
              </a:r>
              <a:endParaRPr lang="en-US" sz="2000" b="1" dirty="0"/>
            </a:p>
          </p:txBody>
        </p:sp>
        <p:sp>
          <p:nvSpPr>
            <p:cNvPr id="15" name="TextBox 14"/>
            <p:cNvSpPr txBox="1"/>
            <p:nvPr/>
          </p:nvSpPr>
          <p:spPr>
            <a:xfrm>
              <a:off x="1524000" y="3657600"/>
              <a:ext cx="533400" cy="400110"/>
            </a:xfrm>
            <a:prstGeom prst="rect">
              <a:avLst/>
            </a:prstGeom>
            <a:noFill/>
          </p:spPr>
          <p:txBody>
            <a:bodyPr wrap="square" rtlCol="0">
              <a:spAutoFit/>
            </a:bodyPr>
            <a:lstStyle/>
            <a:p>
              <a:r>
                <a:rPr lang="en-US" sz="2000" b="1" dirty="0" smtClean="0"/>
                <a:t>56</a:t>
              </a:r>
              <a:endParaRPr lang="en-US" sz="2000" b="1" dirty="0"/>
            </a:p>
          </p:txBody>
        </p:sp>
      </p:gr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0" y="1981200"/>
            <a:ext cx="7239000" cy="369332"/>
          </a:xfrm>
          <a:prstGeom prst="rect">
            <a:avLst/>
          </a:prstGeom>
          <a:noFill/>
        </p:spPr>
        <p:txBody>
          <a:bodyPr wrap="square" rtlCol="0">
            <a:spAutoFit/>
          </a:bodyPr>
          <a:lstStyle/>
          <a:p>
            <a:pPr algn="ctr"/>
            <a:r>
              <a:rPr lang="en-US" dirty="0" smtClean="0"/>
              <a:t>37 is the neutron#, which mass # - atomic #</a:t>
            </a:r>
            <a:endParaRPr lang="en-US" b="1" i="1" dirty="0"/>
          </a:p>
        </p:txBody>
      </p:sp>
      <p:grpSp>
        <p:nvGrpSpPr>
          <p:cNvPr id="3" name="Group 9"/>
          <p:cNvGrpSpPr/>
          <p:nvPr/>
        </p:nvGrpSpPr>
        <p:grpSpPr>
          <a:xfrm>
            <a:off x="3810000" y="2971800"/>
            <a:ext cx="1600200" cy="1600200"/>
            <a:chOff x="1143000" y="2819400"/>
            <a:chExt cx="1600200" cy="1600200"/>
          </a:xfrm>
        </p:grpSpPr>
        <p:sp>
          <p:nvSpPr>
            <p:cNvPr id="12" name="Rectangle 11"/>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981200" y="3352800"/>
              <a:ext cx="609600" cy="400110"/>
            </a:xfrm>
            <a:prstGeom prst="rect">
              <a:avLst/>
            </a:prstGeom>
            <a:noFill/>
          </p:spPr>
          <p:txBody>
            <a:bodyPr wrap="square" rtlCol="0">
              <a:spAutoFit/>
            </a:bodyPr>
            <a:lstStyle/>
            <a:p>
              <a:r>
                <a:rPr lang="en-US" sz="2000" b="1" dirty="0" err="1" smtClean="0"/>
                <a:t>Ba</a:t>
              </a:r>
              <a:endParaRPr lang="en-US" sz="1400" b="1" dirty="0"/>
            </a:p>
          </p:txBody>
        </p:sp>
        <p:sp>
          <p:nvSpPr>
            <p:cNvPr id="14" name="TextBox 13"/>
            <p:cNvSpPr txBox="1"/>
            <p:nvPr/>
          </p:nvSpPr>
          <p:spPr>
            <a:xfrm>
              <a:off x="1524000" y="3200400"/>
              <a:ext cx="533400" cy="400110"/>
            </a:xfrm>
            <a:prstGeom prst="rect">
              <a:avLst/>
            </a:prstGeom>
            <a:noFill/>
          </p:spPr>
          <p:txBody>
            <a:bodyPr wrap="square" rtlCol="0">
              <a:spAutoFit/>
            </a:bodyPr>
            <a:lstStyle/>
            <a:p>
              <a:r>
                <a:rPr lang="en-US" sz="2000" b="1" dirty="0" smtClean="0"/>
                <a:t>9</a:t>
              </a:r>
              <a:r>
                <a:rPr lang="en-US" sz="2000" b="1" dirty="0" smtClean="0"/>
                <a:t>3</a:t>
              </a:r>
              <a:endParaRPr lang="en-US" sz="2000" b="1" dirty="0"/>
            </a:p>
          </p:txBody>
        </p:sp>
        <p:sp>
          <p:nvSpPr>
            <p:cNvPr id="15" name="TextBox 14"/>
            <p:cNvSpPr txBox="1"/>
            <p:nvPr/>
          </p:nvSpPr>
          <p:spPr>
            <a:xfrm>
              <a:off x="1524000" y="3657600"/>
              <a:ext cx="533400" cy="400110"/>
            </a:xfrm>
            <a:prstGeom prst="rect">
              <a:avLst/>
            </a:prstGeom>
            <a:noFill/>
          </p:spPr>
          <p:txBody>
            <a:bodyPr wrap="square" rtlCol="0">
              <a:spAutoFit/>
            </a:bodyPr>
            <a:lstStyle/>
            <a:p>
              <a:r>
                <a:rPr lang="en-US" sz="2000" b="1" dirty="0" smtClean="0"/>
                <a:t>56</a:t>
              </a:r>
              <a:endParaRPr lang="en-US" sz="2000" b="1" dirty="0"/>
            </a:p>
          </p:txBody>
        </p:sp>
      </p:gr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905000" y="1981200"/>
            <a:ext cx="6096000" cy="369332"/>
          </a:xfrm>
          <a:prstGeom prst="rect">
            <a:avLst/>
          </a:prstGeom>
          <a:noFill/>
        </p:spPr>
        <p:txBody>
          <a:bodyPr wrap="square" rtlCol="0">
            <a:spAutoFit/>
          </a:bodyPr>
          <a:lstStyle/>
          <a:p>
            <a:pPr algn="ctr"/>
            <a:r>
              <a:rPr lang="en-US" dirty="0" smtClean="0"/>
              <a:t>In a neutral atom, Atomic # = Proton # = Electron #</a:t>
            </a:r>
            <a:endParaRPr lang="en-US" dirty="0"/>
          </a:p>
        </p:txBody>
      </p:sp>
      <p:sp>
        <p:nvSpPr>
          <p:cNvPr id="21" name="TextBox 20"/>
          <p:cNvSpPr txBox="1"/>
          <p:nvPr/>
        </p:nvSpPr>
        <p:spPr>
          <a:xfrm>
            <a:off x="914400" y="3886200"/>
            <a:ext cx="1447800" cy="646331"/>
          </a:xfrm>
          <a:prstGeom prst="rect">
            <a:avLst/>
          </a:prstGeom>
          <a:noFill/>
        </p:spPr>
        <p:txBody>
          <a:bodyPr wrap="square" rtlCol="0">
            <a:spAutoFit/>
          </a:bodyPr>
          <a:lstStyle/>
          <a:p>
            <a:pPr algn="ctr"/>
            <a:r>
              <a:rPr lang="en-US" dirty="0" smtClean="0"/>
              <a:t>The atomic #</a:t>
            </a:r>
          </a:p>
        </p:txBody>
      </p:sp>
      <p:cxnSp>
        <p:nvCxnSpPr>
          <p:cNvPr id="26" name="Straight Arrow Connector 25"/>
          <p:cNvCxnSpPr/>
          <p:nvPr/>
        </p:nvCxnSpPr>
        <p:spPr>
          <a:xfrm>
            <a:off x="2438400" y="4038600"/>
            <a:ext cx="13716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3810000" y="2971800"/>
            <a:ext cx="1600200" cy="1600200"/>
            <a:chOff x="1143000" y="2819400"/>
            <a:chExt cx="1600200" cy="1600200"/>
          </a:xfrm>
        </p:grpSpPr>
        <p:sp>
          <p:nvSpPr>
            <p:cNvPr id="14" name="Rectangle 13"/>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981200" y="3352800"/>
              <a:ext cx="609600" cy="400110"/>
            </a:xfrm>
            <a:prstGeom prst="rect">
              <a:avLst/>
            </a:prstGeom>
            <a:noFill/>
          </p:spPr>
          <p:txBody>
            <a:bodyPr wrap="square" rtlCol="0">
              <a:spAutoFit/>
            </a:bodyPr>
            <a:lstStyle/>
            <a:p>
              <a:r>
                <a:rPr lang="en-US" sz="2000" b="1" dirty="0" err="1" smtClean="0"/>
                <a:t>Ba</a:t>
              </a:r>
              <a:endParaRPr lang="en-US" sz="1400" b="1" dirty="0"/>
            </a:p>
          </p:txBody>
        </p:sp>
        <p:sp>
          <p:nvSpPr>
            <p:cNvPr id="16" name="TextBox 15"/>
            <p:cNvSpPr txBox="1"/>
            <p:nvPr/>
          </p:nvSpPr>
          <p:spPr>
            <a:xfrm>
              <a:off x="1524000" y="3200400"/>
              <a:ext cx="533400" cy="400110"/>
            </a:xfrm>
            <a:prstGeom prst="rect">
              <a:avLst/>
            </a:prstGeom>
            <a:noFill/>
          </p:spPr>
          <p:txBody>
            <a:bodyPr wrap="square" rtlCol="0">
              <a:spAutoFit/>
            </a:bodyPr>
            <a:lstStyle/>
            <a:p>
              <a:r>
                <a:rPr lang="en-US" sz="2000" b="1" dirty="0" smtClean="0"/>
                <a:t>9</a:t>
              </a:r>
              <a:r>
                <a:rPr lang="en-US" sz="2000" b="1" dirty="0" smtClean="0"/>
                <a:t>3</a:t>
              </a:r>
              <a:endParaRPr lang="en-US" sz="2000" b="1" dirty="0"/>
            </a:p>
          </p:txBody>
        </p:sp>
        <p:sp>
          <p:nvSpPr>
            <p:cNvPr id="17" name="TextBox 16"/>
            <p:cNvSpPr txBox="1"/>
            <p:nvPr/>
          </p:nvSpPr>
          <p:spPr>
            <a:xfrm>
              <a:off x="1524000" y="3657600"/>
              <a:ext cx="533400" cy="400110"/>
            </a:xfrm>
            <a:prstGeom prst="rect">
              <a:avLst/>
            </a:prstGeom>
            <a:noFill/>
          </p:spPr>
          <p:txBody>
            <a:bodyPr wrap="square" rtlCol="0">
              <a:spAutoFit/>
            </a:bodyPr>
            <a:lstStyle/>
            <a:p>
              <a:r>
                <a:rPr lang="en-US" sz="2000" b="1" dirty="0" smtClean="0"/>
                <a:t>56</a:t>
              </a:r>
              <a:endParaRPr lang="en-US" sz="2000" b="1" dirty="0"/>
            </a:p>
          </p:txBody>
        </p:sp>
      </p:gr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you add a neutron to an atom of potassium-27, what results?</a:t>
            </a:r>
            <a:endParaRPr lang="en-US" dirty="0"/>
          </a:p>
        </p:txBody>
      </p:sp>
      <p:sp>
        <p:nvSpPr>
          <p:cNvPr id="4" name="Rounded Rectangle 3"/>
          <p:cNvSpPr/>
          <p:nvPr/>
        </p:nvSpPr>
        <p:spPr>
          <a:xfrm>
            <a:off x="3276600" y="2667000"/>
            <a:ext cx="2895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A Potassium – 28 atom</a:t>
            </a:r>
            <a:endParaRPr lang="en-US" b="1" dirty="0"/>
          </a:p>
        </p:txBody>
      </p:sp>
      <p:sp>
        <p:nvSpPr>
          <p:cNvPr id="5" name="Rounded Rectangle 4"/>
          <p:cNvSpPr/>
          <p:nvPr/>
        </p:nvSpPr>
        <p:spPr>
          <a:xfrm>
            <a:off x="3276600" y="3733800"/>
            <a:ext cx="2895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A Calcium – 27 atom</a:t>
            </a:r>
            <a:endParaRPr lang="en-US" b="1" dirty="0"/>
          </a:p>
        </p:txBody>
      </p:sp>
      <p:sp>
        <p:nvSpPr>
          <p:cNvPr id="6" name="Rounded Rectangle 5"/>
          <p:cNvSpPr/>
          <p:nvPr/>
        </p:nvSpPr>
        <p:spPr>
          <a:xfrm>
            <a:off x="3276600" y="4800600"/>
            <a:ext cx="2895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A Potassium – 27 atom</a:t>
            </a:r>
            <a:endParaRPr lang="en-US" b="1" dirty="0"/>
          </a:p>
        </p:txBody>
      </p:sp>
    </p:spTree>
    <p:extLst>
      <p:ext uri="{BB962C8B-B14F-4D97-AF65-F5344CB8AC3E}">
        <p14:creationId xmlns:p14="http://schemas.microsoft.com/office/powerpoint/2010/main" xmlns="" val="203201771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0" y="1981200"/>
            <a:ext cx="7239000" cy="1477328"/>
          </a:xfrm>
          <a:prstGeom prst="rect">
            <a:avLst/>
          </a:prstGeom>
          <a:noFill/>
        </p:spPr>
        <p:txBody>
          <a:bodyPr wrap="square" rtlCol="0">
            <a:spAutoFit/>
          </a:bodyPr>
          <a:lstStyle/>
          <a:p>
            <a:pPr algn="ctr"/>
            <a:r>
              <a:rPr lang="en-US" b="1" dirty="0" smtClean="0"/>
              <a:t>If you add a neutron, you create an isotope.  An isotope is an element of the same name, but a different number or neutrons.  If you change the neutrons, you must change the mass </a:t>
            </a:r>
            <a:r>
              <a:rPr lang="en-US" b="1" dirty="0" smtClean="0"/>
              <a:t>#, not the element name.  To change the element name, you have to change the number of protons.</a:t>
            </a:r>
            <a:endParaRPr lang="en-US" b="1"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0" y="1981200"/>
            <a:ext cx="7239000" cy="1200329"/>
          </a:xfrm>
          <a:prstGeom prst="rect">
            <a:avLst/>
          </a:prstGeom>
          <a:noFill/>
        </p:spPr>
        <p:txBody>
          <a:bodyPr wrap="square" rtlCol="0">
            <a:spAutoFit/>
          </a:bodyPr>
          <a:lstStyle/>
          <a:p>
            <a:pPr algn="ctr"/>
            <a:r>
              <a:rPr lang="en-US" b="1" dirty="0" smtClean="0"/>
              <a:t>If you add a neutron, you create an isotope.  An isotope is an element of the same name, but a different number or neutrons.  If you change the neutrons, you must change the mass </a:t>
            </a:r>
            <a:r>
              <a:rPr lang="en-US" b="1" dirty="0" smtClean="0"/>
              <a:t>#.  This answer changed nothing.</a:t>
            </a:r>
            <a:endParaRPr lang="en-US" b="1"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14400" y="1981200"/>
            <a:ext cx="7772400" cy="923330"/>
          </a:xfrm>
          <a:prstGeom prst="rect">
            <a:avLst/>
          </a:prstGeom>
          <a:noFill/>
        </p:spPr>
        <p:txBody>
          <a:bodyPr wrap="square" rtlCol="0">
            <a:spAutoFit/>
          </a:bodyPr>
          <a:lstStyle/>
          <a:p>
            <a:pPr algn="ctr"/>
            <a:r>
              <a:rPr lang="en-US" b="1" dirty="0" smtClean="0"/>
              <a:t>If you add a neutron, you create an isotope.  An isotope is an element of the same name, but a different number or neutrons.  If you change the neutrons, you must change the mass #</a:t>
            </a:r>
            <a:endParaRPr lang="en-US" b="1"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#’s are correct for </a:t>
            </a:r>
            <a:br>
              <a:rPr lang="en-US" dirty="0" smtClean="0"/>
            </a:br>
            <a:r>
              <a:rPr lang="en-US" dirty="0" smtClean="0"/>
              <a:t>carbon </a:t>
            </a:r>
            <a:r>
              <a:rPr lang="en-US" dirty="0" smtClean="0"/>
              <a:t>– 13?</a:t>
            </a:r>
            <a:endParaRPr lang="en-US" dirty="0"/>
          </a:p>
        </p:txBody>
      </p:sp>
      <p:sp>
        <p:nvSpPr>
          <p:cNvPr id="4" name="Rounded Rectangle 3">
            <a:hlinkClick r:id="rId3" action="ppaction://hlinksldjump"/>
          </p:cNvPr>
          <p:cNvSpPr/>
          <p:nvPr/>
        </p:nvSpPr>
        <p:spPr>
          <a:xfrm>
            <a:off x="5334000" y="1828800"/>
            <a:ext cx="28956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Atomic # = 6</a:t>
            </a:r>
          </a:p>
          <a:p>
            <a:pPr algn="ctr"/>
            <a:r>
              <a:rPr lang="en-US" b="1" dirty="0" smtClean="0">
                <a:hlinkClick r:id="rId3" action="ppaction://hlinksldjump"/>
              </a:rPr>
              <a:t>Mass # = 13</a:t>
            </a:r>
            <a:endParaRPr lang="en-US" b="1" dirty="0" smtClean="0">
              <a:hlinkClick r:id="rId3" action="ppaction://hlinksldjump"/>
            </a:endParaRPr>
          </a:p>
          <a:p>
            <a:pPr algn="ctr"/>
            <a:r>
              <a:rPr lang="en-US" b="1" dirty="0" smtClean="0">
                <a:hlinkClick r:id="rId3" action="ppaction://hlinksldjump"/>
              </a:rPr>
              <a:t>Protons = 6</a:t>
            </a:r>
          </a:p>
          <a:p>
            <a:pPr algn="ctr"/>
            <a:r>
              <a:rPr lang="en-US" b="1" dirty="0" smtClean="0">
                <a:hlinkClick r:id="rId3" action="ppaction://hlinksldjump"/>
              </a:rPr>
              <a:t>Electrons = 6</a:t>
            </a:r>
          </a:p>
          <a:p>
            <a:pPr algn="ctr"/>
            <a:r>
              <a:rPr lang="en-US" b="1" dirty="0" smtClean="0">
                <a:hlinkClick r:id="rId3" action="ppaction://hlinksldjump"/>
              </a:rPr>
              <a:t>Neutrons = 7</a:t>
            </a:r>
            <a:endParaRPr lang="en-US" b="1" dirty="0" smtClean="0"/>
          </a:p>
          <a:p>
            <a:pPr algn="ctr"/>
            <a:endParaRPr lang="en-US" b="1" dirty="0"/>
          </a:p>
        </p:txBody>
      </p:sp>
      <p:sp>
        <p:nvSpPr>
          <p:cNvPr id="5" name="Rounded Rectangle 4">
            <a:hlinkClick r:id="rId4" action="ppaction://hlinksldjump"/>
          </p:cNvPr>
          <p:cNvSpPr/>
          <p:nvPr/>
        </p:nvSpPr>
        <p:spPr>
          <a:xfrm>
            <a:off x="1066800" y="1828800"/>
            <a:ext cx="28956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Atomic # = 13</a:t>
            </a:r>
          </a:p>
          <a:p>
            <a:pPr algn="ctr"/>
            <a:r>
              <a:rPr lang="en-US" b="1" dirty="0" smtClean="0">
                <a:hlinkClick r:id="rId4" action="ppaction://hlinksldjump"/>
              </a:rPr>
              <a:t>Mass # = 6</a:t>
            </a:r>
            <a:endParaRPr lang="en-US" b="1" dirty="0" smtClean="0">
              <a:hlinkClick r:id="rId4" action="ppaction://hlinksldjump"/>
            </a:endParaRPr>
          </a:p>
          <a:p>
            <a:pPr algn="ctr"/>
            <a:r>
              <a:rPr lang="en-US" b="1" dirty="0" smtClean="0">
                <a:hlinkClick r:id="rId4" action="ppaction://hlinksldjump"/>
              </a:rPr>
              <a:t>Protons = 13</a:t>
            </a:r>
          </a:p>
          <a:p>
            <a:pPr algn="ctr"/>
            <a:r>
              <a:rPr lang="en-US" b="1" dirty="0" smtClean="0">
                <a:hlinkClick r:id="rId4" action="ppaction://hlinksldjump"/>
              </a:rPr>
              <a:t>Electrons = 7</a:t>
            </a:r>
          </a:p>
          <a:p>
            <a:pPr algn="ctr"/>
            <a:r>
              <a:rPr lang="en-US" b="1" dirty="0" smtClean="0">
                <a:hlinkClick r:id="rId4" action="ppaction://hlinksldjump"/>
              </a:rPr>
              <a:t>Neutrons = 13</a:t>
            </a:r>
            <a:endParaRPr lang="en-US" b="1" dirty="0" smtClean="0"/>
          </a:p>
          <a:p>
            <a:pPr algn="ctr"/>
            <a:endParaRPr lang="en-US" b="1" dirty="0"/>
          </a:p>
        </p:txBody>
      </p:sp>
      <p:sp>
        <p:nvSpPr>
          <p:cNvPr id="6" name="Rounded Rectangle 5">
            <a:hlinkClick r:id="rId4" action="ppaction://hlinksldjump"/>
          </p:cNvPr>
          <p:cNvSpPr/>
          <p:nvPr/>
        </p:nvSpPr>
        <p:spPr>
          <a:xfrm>
            <a:off x="3124200" y="4343400"/>
            <a:ext cx="28956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Atomic # = 7</a:t>
            </a:r>
          </a:p>
          <a:p>
            <a:pPr algn="ctr"/>
            <a:r>
              <a:rPr lang="en-US" b="1" dirty="0" smtClean="0">
                <a:hlinkClick r:id="rId4" action="ppaction://hlinksldjump"/>
              </a:rPr>
              <a:t>Mass # = 6</a:t>
            </a:r>
            <a:endParaRPr lang="en-US" b="1" dirty="0" smtClean="0">
              <a:hlinkClick r:id="rId4" action="ppaction://hlinksldjump"/>
            </a:endParaRPr>
          </a:p>
          <a:p>
            <a:pPr algn="ctr"/>
            <a:r>
              <a:rPr lang="en-US" b="1" dirty="0" smtClean="0">
                <a:hlinkClick r:id="rId4" action="ppaction://hlinksldjump"/>
              </a:rPr>
              <a:t>Protons = 7</a:t>
            </a:r>
          </a:p>
          <a:p>
            <a:pPr algn="ctr"/>
            <a:r>
              <a:rPr lang="en-US" b="1" dirty="0" smtClean="0">
                <a:hlinkClick r:id="rId4" action="ppaction://hlinksldjump"/>
              </a:rPr>
              <a:t>Electrons = 6</a:t>
            </a:r>
          </a:p>
          <a:p>
            <a:pPr algn="ctr"/>
            <a:r>
              <a:rPr lang="en-US" b="1" dirty="0" smtClean="0">
                <a:hlinkClick r:id="rId4" action="ppaction://hlinksldjump"/>
              </a:rPr>
              <a:t>Neutrons = 13</a:t>
            </a:r>
            <a:endParaRPr lang="en-US" b="1" dirty="0" smtClean="0"/>
          </a:p>
          <a:p>
            <a:pPr algn="ctr"/>
            <a:endParaRPr lang="en-US" b="1" dirty="0"/>
          </a:p>
        </p:txBody>
      </p:sp>
    </p:spTree>
    <p:extLst>
      <p:ext uri="{BB962C8B-B14F-4D97-AF65-F5344CB8AC3E}">
        <p14:creationId xmlns:p14="http://schemas.microsoft.com/office/powerpoint/2010/main" xmlns="" val="89787204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11" name="TextBox 10"/>
          <p:cNvSpPr txBox="1"/>
          <p:nvPr/>
        </p:nvSpPr>
        <p:spPr>
          <a:xfrm>
            <a:off x="762000" y="1981200"/>
            <a:ext cx="7239000" cy="3970318"/>
          </a:xfrm>
          <a:prstGeom prst="rect">
            <a:avLst/>
          </a:prstGeom>
          <a:noFill/>
        </p:spPr>
        <p:txBody>
          <a:bodyPr wrap="square" rtlCol="0">
            <a:spAutoFit/>
          </a:bodyPr>
          <a:lstStyle/>
          <a:p>
            <a:pPr algn="ctr"/>
            <a:r>
              <a:rPr lang="en-US" b="1" dirty="0" smtClean="0"/>
              <a:t>Remember:</a:t>
            </a:r>
          </a:p>
          <a:p>
            <a:pPr algn="ctr"/>
            <a:endParaRPr lang="en-US" b="1" dirty="0" smtClean="0"/>
          </a:p>
          <a:p>
            <a:pPr algn="ctr"/>
            <a:r>
              <a:rPr lang="en-US" b="1" dirty="0" smtClean="0"/>
              <a:t>Atomic # = number of protons, the element on the periodic table</a:t>
            </a:r>
          </a:p>
          <a:p>
            <a:pPr algn="ctr"/>
            <a:endParaRPr lang="en-US" b="1" dirty="0" smtClean="0"/>
          </a:p>
          <a:p>
            <a:pPr algn="ctr"/>
            <a:r>
              <a:rPr lang="en-US" b="1" dirty="0" smtClean="0"/>
              <a:t>Mass # = protons + neutrons</a:t>
            </a:r>
          </a:p>
          <a:p>
            <a:pPr algn="ctr"/>
            <a:endParaRPr lang="en-US" b="1" dirty="0" smtClean="0"/>
          </a:p>
          <a:p>
            <a:pPr algn="ctr"/>
            <a:r>
              <a:rPr lang="en-US" b="1" dirty="0" smtClean="0"/>
              <a:t>Protons = identifies the atom on the periodic table</a:t>
            </a:r>
          </a:p>
          <a:p>
            <a:pPr algn="ctr"/>
            <a:endParaRPr lang="en-US" b="1" dirty="0" smtClean="0"/>
          </a:p>
          <a:p>
            <a:pPr algn="ctr"/>
            <a:r>
              <a:rPr lang="en-US" b="1" dirty="0" smtClean="0"/>
              <a:t>Electrons = the # of protons in a neutral atom</a:t>
            </a:r>
          </a:p>
          <a:p>
            <a:pPr algn="ctr"/>
            <a:endParaRPr lang="en-US" b="1" dirty="0" smtClean="0"/>
          </a:p>
          <a:p>
            <a:pPr algn="ctr"/>
            <a:r>
              <a:rPr lang="en-US" b="1" dirty="0" smtClean="0"/>
              <a:t>Neutrons = mass # - atomic #</a:t>
            </a:r>
          </a:p>
          <a:p>
            <a:pPr algn="ctr"/>
            <a:endParaRPr lang="en-US" b="1" dirty="0" smtClean="0"/>
          </a:p>
          <a:p>
            <a:pPr algn="ctr"/>
            <a:endParaRPr lang="en-US" b="1" dirty="0"/>
          </a:p>
        </p:txBody>
      </p:sp>
      <p:sp>
        <p:nvSpPr>
          <p:cNvPr id="5" name="Action Button: Back or Previous 4">
            <a:hlinkClick r:id="rId3" action="ppaction://hlinksldjump" highlightClick="1"/>
          </p:cNvPr>
          <p:cNvSpPr/>
          <p:nvPr/>
        </p:nvSpPr>
        <p:spPr>
          <a:xfrm>
            <a:off x="6934200" y="5715000"/>
            <a:ext cx="10668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276600" y="2895600"/>
            <a:ext cx="28956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Atomic # = 6</a:t>
            </a:r>
          </a:p>
          <a:p>
            <a:pPr algn="ctr"/>
            <a:r>
              <a:rPr lang="en-US" b="1" dirty="0" smtClean="0"/>
              <a:t>Mass # = 13</a:t>
            </a:r>
            <a:endParaRPr lang="en-US" b="1" dirty="0" smtClean="0"/>
          </a:p>
          <a:p>
            <a:pPr algn="ctr"/>
            <a:r>
              <a:rPr lang="en-US" b="1" dirty="0" smtClean="0"/>
              <a:t>Protons = 6</a:t>
            </a:r>
          </a:p>
          <a:p>
            <a:pPr algn="ctr"/>
            <a:r>
              <a:rPr lang="en-US" b="1" dirty="0" smtClean="0"/>
              <a:t>Electrons = 6</a:t>
            </a:r>
          </a:p>
          <a:p>
            <a:pPr algn="ctr"/>
            <a:r>
              <a:rPr lang="en-US" b="1" dirty="0" smtClean="0"/>
              <a:t>Neutrons = 7</a:t>
            </a:r>
          </a:p>
          <a:p>
            <a:pPr algn="ctr"/>
            <a:endParaRPr lang="en-US" b="1" dirty="0"/>
          </a:p>
        </p:txBody>
      </p:sp>
      <p:sp>
        <p:nvSpPr>
          <p:cNvPr id="6" name="Rectangle 5"/>
          <p:cNvSpPr/>
          <p:nvPr/>
        </p:nvSpPr>
        <p:spPr>
          <a:xfrm>
            <a:off x="1447800" y="1905000"/>
            <a:ext cx="6477000" cy="523220"/>
          </a:xfrm>
          <a:prstGeom prst="rect">
            <a:avLst/>
          </a:prstGeom>
        </p:spPr>
        <p:txBody>
          <a:bodyPr wrap="square">
            <a:spAutoFit/>
          </a:bodyPr>
          <a:lstStyle/>
          <a:p>
            <a:pPr algn="ctr"/>
            <a:r>
              <a:rPr lang="en-US" sz="2800" dirty="0" smtClean="0"/>
              <a:t>carbon – </a:t>
            </a:r>
            <a:r>
              <a:rPr lang="en-US" sz="2800" dirty="0" smtClean="0"/>
              <a:t>13</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neutrons are found in the nucleus with the protons, however, they have no charge and they can differ from atom to atom.</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did </a:t>
            </a:r>
            <a:r>
              <a:rPr lang="en-US" dirty="0" err="1" smtClean="0"/>
              <a:t>bohr</a:t>
            </a:r>
            <a:r>
              <a:rPr lang="en-US" dirty="0" smtClean="0"/>
              <a:t> conclude about the atom?</a:t>
            </a:r>
            <a:endParaRPr lang="en-US" dirty="0"/>
          </a:p>
        </p:txBody>
      </p:sp>
      <p:sp>
        <p:nvSpPr>
          <p:cNvPr id="5" name="Rounded Rectangle 4"/>
          <p:cNvSpPr/>
          <p:nvPr/>
        </p:nvSpPr>
        <p:spPr>
          <a:xfrm>
            <a:off x="1981200" y="24384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The atom contains negatively charged particles in a sea of positive matter</a:t>
            </a:r>
            <a:endParaRPr lang="en-US" b="1" dirty="0"/>
          </a:p>
        </p:txBody>
      </p:sp>
      <p:sp>
        <p:nvSpPr>
          <p:cNvPr id="6" name="Rounded Rectangle 5"/>
          <p:cNvSpPr/>
          <p:nvPr/>
        </p:nvSpPr>
        <p:spPr>
          <a:xfrm>
            <a:off x="1981200" y="51054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Atoms are indivisible</a:t>
            </a:r>
            <a:endParaRPr lang="en-US" b="1" dirty="0"/>
          </a:p>
        </p:txBody>
      </p:sp>
      <p:sp>
        <p:nvSpPr>
          <p:cNvPr id="7" name="Rounded Rectangle 6"/>
          <p:cNvSpPr/>
          <p:nvPr/>
        </p:nvSpPr>
        <p:spPr>
          <a:xfrm>
            <a:off x="1981200" y="37338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Electrons orbit the nucleus in energy levels</a:t>
            </a:r>
            <a:endParaRPr lang="en-US" b="1" dirty="0"/>
          </a:p>
        </p:txBody>
      </p:sp>
    </p:spTree>
    <p:extLst>
      <p:ext uri="{BB962C8B-B14F-4D97-AF65-F5344CB8AC3E}">
        <p14:creationId xmlns:p14="http://schemas.microsoft.com/office/powerpoint/2010/main" xmlns="" val="396489820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981200" y="2438400"/>
            <a:ext cx="57150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The atom contains negatively charged particles in a sea of positive matter</a:t>
            </a:r>
          </a:p>
          <a:p>
            <a:pPr algn="ctr"/>
            <a:endParaRPr lang="en-US" b="1" dirty="0" smtClean="0"/>
          </a:p>
          <a:p>
            <a:pPr algn="ctr"/>
            <a:r>
              <a:rPr lang="en-US" b="1" dirty="0" smtClean="0">
                <a:solidFill>
                  <a:srgbClr val="FF0000"/>
                </a:solidFill>
              </a:rPr>
              <a:t>* This was stated by Thomson</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1752600" y="24384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Atoms are indivisible</a:t>
            </a:r>
          </a:p>
          <a:p>
            <a:pPr algn="ctr"/>
            <a:endParaRPr lang="en-US" b="1" dirty="0" smtClean="0"/>
          </a:p>
          <a:p>
            <a:pPr algn="ctr"/>
            <a:r>
              <a:rPr lang="en-US" b="1" dirty="0" smtClean="0">
                <a:solidFill>
                  <a:srgbClr val="FF0000"/>
                </a:solidFill>
              </a:rPr>
              <a:t>* This was stated by Dalton</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828800" y="27432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Electrons orbit the nucleus in energy levels</a:t>
            </a:r>
            <a:endParaRPr lang="en-US" b="1"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is </a:t>
            </a:r>
            <a:r>
              <a:rPr lang="en-US" b="1" u="sng" dirty="0" smtClean="0"/>
              <a:t>not</a:t>
            </a:r>
            <a:r>
              <a:rPr lang="en-US" dirty="0" smtClean="0"/>
              <a:t> an element?</a:t>
            </a:r>
            <a:endParaRPr lang="en-US" dirty="0"/>
          </a:p>
        </p:txBody>
      </p:sp>
      <p:sp>
        <p:nvSpPr>
          <p:cNvPr id="4" name="Rounded Rectangle 3"/>
          <p:cNvSpPr/>
          <p:nvPr/>
        </p:nvSpPr>
        <p:spPr>
          <a:xfrm>
            <a:off x="1828800" y="21336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Neon</a:t>
            </a:r>
            <a:endParaRPr lang="en-US" b="1" dirty="0"/>
          </a:p>
        </p:txBody>
      </p:sp>
      <p:sp>
        <p:nvSpPr>
          <p:cNvPr id="5" name="Rounded Rectangle 4"/>
          <p:cNvSpPr/>
          <p:nvPr/>
        </p:nvSpPr>
        <p:spPr>
          <a:xfrm>
            <a:off x="1828800" y="35052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Oxygen</a:t>
            </a:r>
            <a:endParaRPr lang="en-US" b="1" dirty="0"/>
          </a:p>
        </p:txBody>
      </p:sp>
      <p:sp>
        <p:nvSpPr>
          <p:cNvPr id="6" name="Rounded Rectangle 5"/>
          <p:cNvSpPr/>
          <p:nvPr/>
        </p:nvSpPr>
        <p:spPr>
          <a:xfrm>
            <a:off x="1828800" y="48768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Water</a:t>
            </a:r>
            <a:endParaRPr lang="en-US" b="1" dirty="0"/>
          </a:p>
        </p:txBody>
      </p:sp>
    </p:spTree>
    <p:extLst>
      <p:ext uri="{BB962C8B-B14F-4D97-AF65-F5344CB8AC3E}">
        <p14:creationId xmlns:p14="http://schemas.microsoft.com/office/powerpoint/2010/main" xmlns="" val="397155746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1752600" y="2438400"/>
            <a:ext cx="57150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To be an element, it must be on the periodic table. </a:t>
            </a:r>
          </a:p>
          <a:p>
            <a:pPr algn="ctr"/>
            <a:endParaRPr lang="en-US" b="1" dirty="0" smtClean="0"/>
          </a:p>
          <a:p>
            <a:pPr algn="ctr"/>
            <a:r>
              <a:rPr lang="en-US" b="1" dirty="0" smtClean="0"/>
              <a:t>Neon is on the periodic table so it </a:t>
            </a:r>
            <a:r>
              <a:rPr lang="en-US" b="1" dirty="0" smtClean="0">
                <a:solidFill>
                  <a:srgbClr val="FF0000"/>
                </a:solidFill>
              </a:rPr>
              <a:t>IS</a:t>
            </a:r>
            <a:r>
              <a:rPr lang="en-US" b="1" dirty="0" smtClean="0"/>
              <a:t> an element. </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1752600" y="2438400"/>
            <a:ext cx="57150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To be an element, it must be on the periodic table. </a:t>
            </a:r>
          </a:p>
          <a:p>
            <a:pPr algn="ctr"/>
            <a:endParaRPr lang="en-US" b="1" dirty="0" smtClean="0"/>
          </a:p>
          <a:p>
            <a:pPr algn="ctr"/>
            <a:r>
              <a:rPr lang="en-US" b="1" dirty="0" smtClean="0"/>
              <a:t>Oxygen is on the periodic table so it </a:t>
            </a:r>
            <a:r>
              <a:rPr lang="en-US" b="1" dirty="0" smtClean="0">
                <a:solidFill>
                  <a:srgbClr val="FF0000"/>
                </a:solidFill>
              </a:rPr>
              <a:t>IS</a:t>
            </a:r>
            <a:r>
              <a:rPr lang="en-US" b="1" dirty="0" smtClean="0"/>
              <a:t> an element. </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828800" y="27432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Water is a compound.  It is not found on the periodic table.  To be an element, it must be listed on the periodic table.</a:t>
            </a:r>
            <a:endParaRPr lang="en-US" b="1"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did </a:t>
            </a:r>
            <a:r>
              <a:rPr lang="en-US" dirty="0" err="1" smtClean="0"/>
              <a:t>j.j</a:t>
            </a:r>
            <a:r>
              <a:rPr lang="en-US" dirty="0" smtClean="0"/>
              <a:t>. </a:t>
            </a:r>
            <a:r>
              <a:rPr lang="en-US" dirty="0" err="1" smtClean="0"/>
              <a:t>thomson</a:t>
            </a:r>
            <a:r>
              <a:rPr lang="en-US" dirty="0" smtClean="0"/>
              <a:t> say about the atom?</a:t>
            </a:r>
            <a:endParaRPr lang="en-US" dirty="0"/>
          </a:p>
        </p:txBody>
      </p:sp>
      <p:sp>
        <p:nvSpPr>
          <p:cNvPr id="5" name="Rounded Rectangle 4"/>
          <p:cNvSpPr/>
          <p:nvPr/>
        </p:nvSpPr>
        <p:spPr>
          <a:xfrm>
            <a:off x="1981200" y="24384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The atom contains negatively charged particles in a sea of positive matter</a:t>
            </a:r>
            <a:endParaRPr lang="en-US" b="1" dirty="0"/>
          </a:p>
        </p:txBody>
      </p:sp>
      <p:sp>
        <p:nvSpPr>
          <p:cNvPr id="6" name="Rounded Rectangle 5"/>
          <p:cNvSpPr/>
          <p:nvPr/>
        </p:nvSpPr>
        <p:spPr>
          <a:xfrm>
            <a:off x="1981200" y="37338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The atom is a void of empty space</a:t>
            </a:r>
            <a:endParaRPr lang="en-US" b="1" dirty="0"/>
          </a:p>
        </p:txBody>
      </p:sp>
      <p:sp>
        <p:nvSpPr>
          <p:cNvPr id="7" name="Rounded Rectangle 6"/>
          <p:cNvSpPr/>
          <p:nvPr/>
        </p:nvSpPr>
        <p:spPr>
          <a:xfrm>
            <a:off x="1981200" y="51054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The atom has a dense, small, positive mass in the center</a:t>
            </a:r>
            <a:endParaRPr lang="en-US" b="1" dirty="0"/>
          </a:p>
        </p:txBody>
      </p:sp>
    </p:spTree>
    <p:extLst>
      <p:ext uri="{BB962C8B-B14F-4D97-AF65-F5344CB8AC3E}">
        <p14:creationId xmlns:p14="http://schemas.microsoft.com/office/powerpoint/2010/main" xmlns="" val="204156309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828800" y="1981200"/>
            <a:ext cx="57150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The atom is a void of empty space</a:t>
            </a:r>
          </a:p>
          <a:p>
            <a:pPr algn="ctr"/>
            <a:endParaRPr lang="en-US" b="1" dirty="0" smtClean="0"/>
          </a:p>
          <a:p>
            <a:pPr algn="ctr"/>
            <a:r>
              <a:rPr lang="en-US" b="1" dirty="0" smtClean="0">
                <a:solidFill>
                  <a:srgbClr val="FF0000"/>
                </a:solidFill>
              </a:rPr>
              <a:t>* This was stated by Democritus </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electrons are found orbiting outside of the nucleus. They determine reactivity; they do not identify the atom.</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1752600" y="2590800"/>
            <a:ext cx="57150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The atom has a dense, small, positive mass in the center</a:t>
            </a:r>
          </a:p>
          <a:p>
            <a:pPr algn="ctr"/>
            <a:endParaRPr lang="en-US" b="1" dirty="0" smtClean="0"/>
          </a:p>
          <a:p>
            <a:pPr algn="ctr"/>
            <a:r>
              <a:rPr lang="en-US" b="1" dirty="0" smtClean="0">
                <a:solidFill>
                  <a:srgbClr val="FF0000"/>
                </a:solidFill>
              </a:rPr>
              <a:t>* This was stated by Rutherford</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905000" y="23622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The atom contains negatively charged particles in a sea of positive matter</a:t>
            </a:r>
            <a:endParaRPr lang="en-US" b="1"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Dalton’s model was known as the ___________________.</a:t>
            </a:r>
            <a:endParaRPr lang="en-US" dirty="0"/>
          </a:p>
        </p:txBody>
      </p:sp>
      <p:sp>
        <p:nvSpPr>
          <p:cNvPr id="4" name="Rounded Rectangle 3"/>
          <p:cNvSpPr/>
          <p:nvPr/>
        </p:nvSpPr>
        <p:spPr>
          <a:xfrm>
            <a:off x="3200400" y="2362200"/>
            <a:ext cx="2895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Cookie Dough Model</a:t>
            </a:r>
            <a:endParaRPr lang="en-US" b="1" dirty="0"/>
          </a:p>
        </p:txBody>
      </p:sp>
      <p:sp>
        <p:nvSpPr>
          <p:cNvPr id="5" name="Rounded Rectangle 4"/>
          <p:cNvSpPr/>
          <p:nvPr/>
        </p:nvSpPr>
        <p:spPr>
          <a:xfrm>
            <a:off x="3200400" y="3429000"/>
            <a:ext cx="2895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Planetary Model</a:t>
            </a:r>
            <a:endParaRPr lang="en-US" b="1" dirty="0"/>
          </a:p>
        </p:txBody>
      </p:sp>
      <p:sp>
        <p:nvSpPr>
          <p:cNvPr id="6" name="Rounded Rectangle 5"/>
          <p:cNvSpPr/>
          <p:nvPr/>
        </p:nvSpPr>
        <p:spPr>
          <a:xfrm>
            <a:off x="3200400" y="4572000"/>
            <a:ext cx="2895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Billiard Ball Model</a:t>
            </a:r>
            <a:endParaRPr lang="en-US" b="1" dirty="0"/>
          </a:p>
        </p:txBody>
      </p:sp>
    </p:spTree>
    <p:extLst>
      <p:ext uri="{BB962C8B-B14F-4D97-AF65-F5344CB8AC3E}">
        <p14:creationId xmlns:p14="http://schemas.microsoft.com/office/powerpoint/2010/main" xmlns="" val="245643920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828800" y="2209800"/>
            <a:ext cx="57150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Cookie Dough Model:</a:t>
            </a:r>
          </a:p>
          <a:p>
            <a:pPr algn="ctr"/>
            <a:r>
              <a:rPr lang="en-US" b="1" dirty="0" smtClean="0"/>
              <a:t>The atom contains negatively charged particles in a sea of positive matter</a:t>
            </a:r>
          </a:p>
          <a:p>
            <a:pPr algn="ctr"/>
            <a:endParaRPr lang="en-US" b="1" dirty="0" smtClean="0"/>
          </a:p>
          <a:p>
            <a:pPr algn="ctr"/>
            <a:r>
              <a:rPr lang="en-US" b="1" dirty="0" smtClean="0">
                <a:solidFill>
                  <a:srgbClr val="FF0000"/>
                </a:solidFill>
              </a:rPr>
              <a:t>* This was stated by Thomson</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828800" y="2209800"/>
            <a:ext cx="57150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Planetary Model:</a:t>
            </a:r>
          </a:p>
          <a:p>
            <a:pPr algn="ctr"/>
            <a:r>
              <a:rPr lang="en-US" b="1" dirty="0" smtClean="0"/>
              <a:t>Electrons travel in </a:t>
            </a:r>
            <a:r>
              <a:rPr lang="en-US" b="1" dirty="0" err="1" smtClean="0"/>
              <a:t>orbitals</a:t>
            </a:r>
            <a:r>
              <a:rPr lang="en-US" b="1" dirty="0" smtClean="0"/>
              <a:t> (energy levels) around the nucleus </a:t>
            </a:r>
          </a:p>
          <a:p>
            <a:pPr algn="ctr"/>
            <a:endParaRPr lang="en-US" b="1" dirty="0" smtClean="0"/>
          </a:p>
          <a:p>
            <a:pPr algn="ctr"/>
            <a:r>
              <a:rPr lang="en-US" b="1" dirty="0" smtClean="0">
                <a:solidFill>
                  <a:srgbClr val="FF0000"/>
                </a:solidFill>
              </a:rPr>
              <a:t>* This was stated by Bohr</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905000" y="2362200"/>
            <a:ext cx="5715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Billiard Ball – the atom was indivisible</a:t>
            </a:r>
            <a:endParaRPr lang="en-US" b="1"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Finished the review</a:t>
            </a:r>
            <a:endParaRPr lang="en-US" dirty="0"/>
          </a:p>
        </p:txBody>
      </p:sp>
      <p:sp>
        <p:nvSpPr>
          <p:cNvPr id="3" name="Content Placeholder 2"/>
          <p:cNvSpPr>
            <a:spLocks noGrp="1"/>
          </p:cNvSpPr>
          <p:nvPr>
            <p:ph idx="1"/>
          </p:nvPr>
        </p:nvSpPr>
        <p:spPr>
          <a:xfrm>
            <a:off x="457200" y="2133600"/>
            <a:ext cx="8229600" cy="1447800"/>
          </a:xfrm>
        </p:spPr>
        <p:txBody>
          <a:bodyPr>
            <a:normAutofit/>
          </a:bodyPr>
          <a:lstStyle/>
          <a:p>
            <a:pPr algn="ctr"/>
            <a:r>
              <a:rPr lang="en-US" sz="4800" dirty="0" smtClean="0"/>
              <a:t>Good Luck on your Quiz!</a:t>
            </a:r>
            <a:endParaRPr lang="en-US" sz="4800" dirty="0"/>
          </a:p>
        </p:txBody>
      </p:sp>
      <p:sp>
        <p:nvSpPr>
          <p:cNvPr id="4" name="Action Button: Home 3">
            <a:hlinkClick r:id="" action="ppaction://hlinkshowjump?jump=firstslide" highlightClick="1"/>
          </p:cNvPr>
          <p:cNvSpPr/>
          <p:nvPr/>
        </p:nvSpPr>
        <p:spPr>
          <a:xfrm>
            <a:off x="3352800" y="3733800"/>
            <a:ext cx="2362200" cy="18288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proton identifies the atom.  The proton number is the same as the atomic number, which the periodic table is arranged by.</a:t>
            </a:r>
            <a:endParaRPr lang="en-US" b="1"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sub-atomic particle has a negative charge</a:t>
            </a:r>
            <a:endParaRPr lang="en-US" dirty="0"/>
          </a:p>
        </p:txBody>
      </p:sp>
      <p:grpSp>
        <p:nvGrpSpPr>
          <p:cNvPr id="6" name="Group 5"/>
          <p:cNvGrpSpPr/>
          <p:nvPr/>
        </p:nvGrpSpPr>
        <p:grpSpPr>
          <a:xfrm rot="10800000">
            <a:off x="2855481" y="1968191"/>
            <a:ext cx="2962685" cy="2474833"/>
            <a:chOff x="2711136" y="1432331"/>
            <a:chExt cx="3780031" cy="2945774"/>
          </a:xfrm>
        </p:grpSpPr>
        <p:sp>
          <p:nvSpPr>
            <p:cNvPr id="7" name="Oval 6"/>
            <p:cNvSpPr/>
            <p:nvPr/>
          </p:nvSpPr>
          <p:spPr>
            <a:xfrm>
              <a:off x="2939736" y="1622833"/>
              <a:ext cx="3429000" cy="2743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8" name="Group 7"/>
            <p:cNvGrpSpPr/>
            <p:nvPr/>
          </p:nvGrpSpPr>
          <p:grpSpPr>
            <a:xfrm>
              <a:off x="2711136" y="1432331"/>
              <a:ext cx="3780031" cy="2945774"/>
              <a:chOff x="2711136" y="1432331"/>
              <a:chExt cx="3780031" cy="2945774"/>
            </a:xfrm>
          </p:grpSpPr>
          <p:sp>
            <p:nvSpPr>
              <p:cNvPr id="9" name="Oval 8"/>
              <p:cNvSpPr/>
              <p:nvPr/>
            </p:nvSpPr>
            <p:spPr>
              <a:xfrm>
                <a:off x="2711136" y="2776394"/>
                <a:ext cx="457200" cy="3810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11" name="Oval 10"/>
              <p:cNvSpPr/>
              <p:nvPr/>
            </p:nvSpPr>
            <p:spPr>
              <a:xfrm>
                <a:off x="6033967" y="2530416"/>
                <a:ext cx="457200" cy="3810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12" name="Oval 11"/>
              <p:cNvSpPr/>
              <p:nvPr/>
            </p:nvSpPr>
            <p:spPr>
              <a:xfrm>
                <a:off x="4484507" y="1432331"/>
                <a:ext cx="457200" cy="38099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13" name="Oval 12"/>
              <p:cNvSpPr/>
              <p:nvPr/>
            </p:nvSpPr>
            <p:spPr>
              <a:xfrm>
                <a:off x="3671922" y="3997104"/>
                <a:ext cx="457200" cy="3810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14" name="Oval 13"/>
              <p:cNvSpPr/>
              <p:nvPr/>
            </p:nvSpPr>
            <p:spPr>
              <a:xfrm>
                <a:off x="5647461" y="3796726"/>
                <a:ext cx="457200" cy="3810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grpSp>
      </p:grpSp>
      <p:sp>
        <p:nvSpPr>
          <p:cNvPr id="15" name="Rounded Rectangle 14"/>
          <p:cNvSpPr/>
          <p:nvPr/>
        </p:nvSpPr>
        <p:spPr>
          <a:xfrm>
            <a:off x="1186360" y="4572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2" action="ppaction://hlinksldjump"/>
              </a:rPr>
              <a:t>Neutron</a:t>
            </a:r>
            <a:endParaRPr lang="en-US" b="1" dirty="0"/>
          </a:p>
        </p:txBody>
      </p:sp>
      <p:sp>
        <p:nvSpPr>
          <p:cNvPr id="16" name="Rounded Rectangle 15"/>
          <p:cNvSpPr/>
          <p:nvPr/>
        </p:nvSpPr>
        <p:spPr>
          <a:xfrm>
            <a:off x="3176362" y="56388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Proton</a:t>
            </a:r>
            <a:endParaRPr lang="en-US" b="1" dirty="0"/>
          </a:p>
        </p:txBody>
      </p:sp>
      <p:sp>
        <p:nvSpPr>
          <p:cNvPr id="17" name="Rounded Rectangle 16"/>
          <p:cNvSpPr/>
          <p:nvPr/>
        </p:nvSpPr>
        <p:spPr>
          <a:xfrm>
            <a:off x="5065128" y="4572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Electron</a:t>
            </a:r>
            <a:endParaRPr lang="en-US" b="1" dirty="0"/>
          </a:p>
        </p:txBody>
      </p:sp>
    </p:spTree>
    <p:extLst>
      <p:ext uri="{BB962C8B-B14F-4D97-AF65-F5344CB8AC3E}">
        <p14:creationId xmlns:p14="http://schemas.microsoft.com/office/powerpoint/2010/main" xmlns="" val="1185664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protons are found inside the nucleus and have a positive charge.</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neutrons are found inside the nucleus and have a neutral charge.</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electron, orbiting around the outside of the nucleus, have a negative charge.</a:t>
            </a:r>
            <a:endParaRPr lang="en-US" b="1"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sub-atomic particle is responsible for the atom’s mass?</a:t>
            </a:r>
            <a:endParaRPr lang="en-US" dirty="0"/>
          </a:p>
        </p:txBody>
      </p:sp>
      <p:sp>
        <p:nvSpPr>
          <p:cNvPr id="4" name="Rounded Rectangle 3"/>
          <p:cNvSpPr/>
          <p:nvPr/>
        </p:nvSpPr>
        <p:spPr>
          <a:xfrm>
            <a:off x="3276600" y="2438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Neutron</a:t>
            </a:r>
            <a:endParaRPr lang="en-US" b="1" dirty="0"/>
          </a:p>
        </p:txBody>
      </p:sp>
      <p:sp>
        <p:nvSpPr>
          <p:cNvPr id="5" name="Rounded Rectangle 4"/>
          <p:cNvSpPr/>
          <p:nvPr/>
        </p:nvSpPr>
        <p:spPr>
          <a:xfrm>
            <a:off x="3276600" y="35052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Electron</a:t>
            </a:r>
            <a:endParaRPr lang="en-US" b="1" dirty="0"/>
          </a:p>
        </p:txBody>
      </p:sp>
      <p:sp>
        <p:nvSpPr>
          <p:cNvPr id="6" name="Rounded Rectangle 5"/>
          <p:cNvSpPr/>
          <p:nvPr/>
        </p:nvSpPr>
        <p:spPr>
          <a:xfrm>
            <a:off x="3276600" y="46482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Proton</a:t>
            </a:r>
            <a:endParaRPr lang="en-US" b="1" dirty="0"/>
          </a:p>
        </p:txBody>
      </p:sp>
    </p:spTree>
    <p:extLst>
      <p:ext uri="{BB962C8B-B14F-4D97-AF65-F5344CB8AC3E}">
        <p14:creationId xmlns:p14="http://schemas.microsoft.com/office/powerpoint/2010/main" xmlns="" val="42461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neutrons are found inside the nucleus with the protons.  They contribute to the mass, however, since they are neutral (they have no charge), they do not determine the mass.</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sub-atomic particle is pictured?</a:t>
            </a:r>
            <a:endParaRPr lang="en-US" dirty="0"/>
          </a:p>
        </p:txBody>
      </p:sp>
      <p:grpSp>
        <p:nvGrpSpPr>
          <p:cNvPr id="14" name="Group 13"/>
          <p:cNvGrpSpPr/>
          <p:nvPr/>
        </p:nvGrpSpPr>
        <p:grpSpPr>
          <a:xfrm rot="10800000">
            <a:off x="2951438" y="1978332"/>
            <a:ext cx="2687557" cy="2304645"/>
            <a:chOff x="2939736" y="1622833"/>
            <a:chExt cx="3429000" cy="2743200"/>
          </a:xfrm>
        </p:grpSpPr>
        <p:sp>
          <p:nvSpPr>
            <p:cNvPr id="4" name="Oval 3"/>
            <p:cNvSpPr/>
            <p:nvPr/>
          </p:nvSpPr>
          <p:spPr>
            <a:xfrm>
              <a:off x="2939736" y="1622833"/>
              <a:ext cx="3429000" cy="2743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13" name="Group 12"/>
            <p:cNvGrpSpPr/>
            <p:nvPr/>
          </p:nvGrpSpPr>
          <p:grpSpPr>
            <a:xfrm>
              <a:off x="3891858" y="2590800"/>
              <a:ext cx="1754487" cy="1406304"/>
              <a:chOff x="3891858" y="2590800"/>
              <a:chExt cx="1754487" cy="1406304"/>
            </a:xfrm>
          </p:grpSpPr>
          <p:sp>
            <p:nvSpPr>
              <p:cNvPr id="5" name="Oval 4"/>
              <p:cNvSpPr/>
              <p:nvPr/>
            </p:nvSpPr>
            <p:spPr>
              <a:xfrm>
                <a:off x="4425636" y="3157396"/>
                <a:ext cx="457200" cy="381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6" name="Oval 5"/>
              <p:cNvSpPr/>
              <p:nvPr/>
            </p:nvSpPr>
            <p:spPr>
              <a:xfrm>
                <a:off x="3891858" y="2773001"/>
                <a:ext cx="457200" cy="381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7" name="Oval 6"/>
              <p:cNvSpPr/>
              <p:nvPr/>
            </p:nvSpPr>
            <p:spPr>
              <a:xfrm>
                <a:off x="5189145" y="2994433"/>
                <a:ext cx="457200" cy="381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8" name="Oval 7"/>
              <p:cNvSpPr/>
              <p:nvPr/>
            </p:nvSpPr>
            <p:spPr>
              <a:xfrm>
                <a:off x="4616513" y="2590800"/>
                <a:ext cx="457200" cy="381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11" name="Oval 10"/>
              <p:cNvSpPr/>
              <p:nvPr/>
            </p:nvSpPr>
            <p:spPr>
              <a:xfrm>
                <a:off x="3891858" y="3595734"/>
                <a:ext cx="457200" cy="381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12" name="Oval 11"/>
              <p:cNvSpPr/>
              <p:nvPr/>
            </p:nvSpPr>
            <p:spPr>
              <a:xfrm>
                <a:off x="4845113" y="3616104"/>
                <a:ext cx="457200" cy="381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grpSp>
      </p:grpSp>
      <p:sp>
        <p:nvSpPr>
          <p:cNvPr id="16" name="Rounded Rectangle 15"/>
          <p:cNvSpPr/>
          <p:nvPr/>
        </p:nvSpPr>
        <p:spPr>
          <a:xfrm>
            <a:off x="1186360" y="4572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2" action="ppaction://hlinksldjump"/>
              </a:rPr>
              <a:t>Neutron</a:t>
            </a:r>
            <a:endParaRPr lang="en-US" b="1" dirty="0"/>
          </a:p>
        </p:txBody>
      </p:sp>
      <p:sp>
        <p:nvSpPr>
          <p:cNvPr id="17" name="Rounded Rectangle 16"/>
          <p:cNvSpPr/>
          <p:nvPr/>
        </p:nvSpPr>
        <p:spPr>
          <a:xfrm>
            <a:off x="5301815" y="4572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Electron</a:t>
            </a:r>
            <a:endParaRPr lang="en-US" b="1" dirty="0"/>
          </a:p>
        </p:txBody>
      </p:sp>
      <p:sp>
        <p:nvSpPr>
          <p:cNvPr id="18" name="Rounded Rectangle 17"/>
          <p:cNvSpPr/>
          <p:nvPr/>
        </p:nvSpPr>
        <p:spPr>
          <a:xfrm>
            <a:off x="3276795" y="56388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Proton</a:t>
            </a:r>
            <a:endParaRPr lang="en-US" b="1" dirty="0"/>
          </a:p>
        </p:txBody>
      </p:sp>
    </p:spTree>
    <p:extLst>
      <p:ext uri="{BB962C8B-B14F-4D97-AF65-F5344CB8AC3E}">
        <p14:creationId xmlns:p14="http://schemas.microsoft.com/office/powerpoint/2010/main" xmlns="" val="28723919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electrons are found orbiting outside of the nucleus.  All of the atom’s mass is found inside the nucleus, therefore, the electrons do not impact the mass of the atom.</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proton, with its positive charge, is responsible for the mass of the atom.  To determine which element has the greatest mass, you locate the element with the highest atomic number (# of protons).</a:t>
            </a:r>
            <a:endParaRPr lang="en-US" b="1"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protons are in the pictured atom?</a:t>
            </a:r>
            <a:endParaRPr lang="en-US" dirty="0"/>
          </a:p>
        </p:txBody>
      </p:sp>
      <p:sp>
        <p:nvSpPr>
          <p:cNvPr id="20" name="TextBox 19"/>
          <p:cNvSpPr txBox="1"/>
          <p:nvPr/>
        </p:nvSpPr>
        <p:spPr>
          <a:xfrm>
            <a:off x="7315200" y="2292790"/>
            <a:ext cx="1295400" cy="369332"/>
          </a:xfrm>
          <a:prstGeom prst="rect">
            <a:avLst/>
          </a:prstGeom>
          <a:noFill/>
        </p:spPr>
        <p:txBody>
          <a:bodyPr wrap="square" rtlCol="0">
            <a:spAutoFit/>
          </a:bodyPr>
          <a:lstStyle/>
          <a:p>
            <a:r>
              <a:rPr lang="en-US" dirty="0" smtClean="0"/>
              <a:t>Neutral</a:t>
            </a:r>
            <a:endParaRPr lang="en-US" dirty="0"/>
          </a:p>
        </p:txBody>
      </p:sp>
      <p:sp>
        <p:nvSpPr>
          <p:cNvPr id="21" name="TextBox 20"/>
          <p:cNvSpPr txBox="1"/>
          <p:nvPr/>
        </p:nvSpPr>
        <p:spPr>
          <a:xfrm>
            <a:off x="7329157" y="3053834"/>
            <a:ext cx="1295400" cy="369332"/>
          </a:xfrm>
          <a:prstGeom prst="rect">
            <a:avLst/>
          </a:prstGeom>
          <a:noFill/>
        </p:spPr>
        <p:txBody>
          <a:bodyPr wrap="square" rtlCol="0">
            <a:spAutoFit/>
          </a:bodyPr>
          <a:lstStyle/>
          <a:p>
            <a:r>
              <a:rPr lang="en-US" dirty="0" smtClean="0"/>
              <a:t>Positive</a:t>
            </a:r>
            <a:endParaRPr lang="en-US" dirty="0"/>
          </a:p>
        </p:txBody>
      </p:sp>
      <p:sp>
        <p:nvSpPr>
          <p:cNvPr id="22" name="TextBox 21"/>
          <p:cNvSpPr txBox="1"/>
          <p:nvPr/>
        </p:nvSpPr>
        <p:spPr>
          <a:xfrm>
            <a:off x="7338210" y="3799438"/>
            <a:ext cx="1295400" cy="369332"/>
          </a:xfrm>
          <a:prstGeom prst="rect">
            <a:avLst/>
          </a:prstGeom>
          <a:noFill/>
        </p:spPr>
        <p:txBody>
          <a:bodyPr wrap="square" rtlCol="0">
            <a:spAutoFit/>
          </a:bodyPr>
          <a:lstStyle/>
          <a:p>
            <a:r>
              <a:rPr lang="en-US" dirty="0" smtClean="0"/>
              <a:t>Negative</a:t>
            </a:r>
            <a:endParaRPr lang="en-US" dirty="0"/>
          </a:p>
        </p:txBody>
      </p:sp>
      <p:grpSp>
        <p:nvGrpSpPr>
          <p:cNvPr id="30" name="Group 29"/>
          <p:cNvGrpSpPr/>
          <p:nvPr/>
        </p:nvGrpSpPr>
        <p:grpSpPr>
          <a:xfrm>
            <a:off x="2895600" y="2066655"/>
            <a:ext cx="4346417" cy="3191145"/>
            <a:chOff x="2895600" y="2066655"/>
            <a:chExt cx="4346417" cy="3191145"/>
          </a:xfrm>
        </p:grpSpPr>
        <p:sp>
          <p:nvSpPr>
            <p:cNvPr id="4" name="Oval 3"/>
            <p:cNvSpPr/>
            <p:nvPr/>
          </p:nvSpPr>
          <p:spPr>
            <a:xfrm>
              <a:off x="2895600" y="2286000"/>
              <a:ext cx="3200400" cy="2819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Oval 4"/>
            <p:cNvSpPr/>
            <p:nvPr/>
          </p:nvSpPr>
          <p:spPr>
            <a:xfrm>
              <a:off x="3743231" y="3076292"/>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305677" y="333469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610100" y="35746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98271" y="3911097"/>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991100" y="33841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496177" y="27432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58000" y="229279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42337" y="2953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924300" y="34290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229100" y="3715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648200" y="31242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631949" y="3654959"/>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858000" y="30480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861017" y="3773409"/>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3" name="Oval 22"/>
            <p:cNvSpPr/>
            <p:nvPr/>
          </p:nvSpPr>
          <p:spPr>
            <a:xfrm>
              <a:off x="5890034" y="3799438"/>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4" name="Oval 23"/>
            <p:cNvSpPr/>
            <p:nvPr/>
          </p:nvSpPr>
          <p:spPr>
            <a:xfrm>
              <a:off x="4267200" y="2066655"/>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5" name="Oval 24"/>
            <p:cNvSpPr/>
            <p:nvPr/>
          </p:nvSpPr>
          <p:spPr>
            <a:xfrm>
              <a:off x="3761337" y="4876800"/>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6" name="Oval 25"/>
            <p:cNvSpPr/>
            <p:nvPr/>
          </p:nvSpPr>
          <p:spPr>
            <a:xfrm>
              <a:off x="5558072" y="259532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7" name="Oval 26"/>
            <p:cNvSpPr/>
            <p:nvPr/>
          </p:nvSpPr>
          <p:spPr>
            <a:xfrm>
              <a:off x="2895600" y="407632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8" name="Oval 27"/>
            <p:cNvSpPr/>
            <p:nvPr/>
          </p:nvSpPr>
          <p:spPr>
            <a:xfrm>
              <a:off x="2895600" y="276319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9" name="Oval 28"/>
            <p:cNvSpPr/>
            <p:nvPr/>
          </p:nvSpPr>
          <p:spPr>
            <a:xfrm>
              <a:off x="5181600" y="472477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grpSp>
      <p:sp>
        <p:nvSpPr>
          <p:cNvPr id="32" name="Rounded Rectangle 31"/>
          <p:cNvSpPr/>
          <p:nvPr/>
        </p:nvSpPr>
        <p:spPr>
          <a:xfrm>
            <a:off x="533400" y="56388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7</a:t>
            </a:r>
            <a:endParaRPr lang="en-US" b="1" dirty="0"/>
          </a:p>
        </p:txBody>
      </p:sp>
      <p:sp>
        <p:nvSpPr>
          <p:cNvPr id="33" name="Rounded Rectangle 32"/>
          <p:cNvSpPr/>
          <p:nvPr/>
        </p:nvSpPr>
        <p:spPr>
          <a:xfrm>
            <a:off x="3505200" y="56388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6</a:t>
            </a:r>
            <a:endParaRPr lang="en-US" b="1" dirty="0"/>
          </a:p>
        </p:txBody>
      </p:sp>
      <p:sp>
        <p:nvSpPr>
          <p:cNvPr id="34" name="Rounded Rectangle 33"/>
          <p:cNvSpPr/>
          <p:nvPr/>
        </p:nvSpPr>
        <p:spPr>
          <a:xfrm>
            <a:off x="6400800" y="56388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5</a:t>
            </a:r>
            <a:endParaRPr lang="en-US" b="1" dirty="0"/>
          </a:p>
        </p:txBody>
      </p:sp>
    </p:spTree>
    <p:extLst>
      <p:ext uri="{BB962C8B-B14F-4D97-AF65-F5344CB8AC3E}">
        <p14:creationId xmlns:p14="http://schemas.microsoft.com/office/powerpoint/2010/main" xmlns="" val="18623871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question is asking for the number of protons.  You have identified the number of grey circles, or neutrons.  Neutrons are found inside the nucleus with the protons. </a:t>
            </a:r>
            <a:r>
              <a:rPr lang="en-US" b="1" dirty="0" smtClean="0"/>
              <a:t>N</a:t>
            </a:r>
            <a:r>
              <a:rPr lang="en-US" b="1" dirty="0" smtClean="0"/>
              <a:t>eutrons have a neutral charge.</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question is asking for the number of protons.  You have identified the number of blue circles, or electrons.  Electrons are found orbiting outside of the nucleus and have a negative charge.</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proton is located inside the nucleus.  This eliminates the blue circles.  Since protons have a positive charge, they are red.  If you count the red circles, there are 5 protons.</a:t>
            </a:r>
            <a:endParaRPr lang="en-US" b="1"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How many electrons does an atom have </a:t>
            </a:r>
            <a:r>
              <a:rPr lang="en-US" sz="2400" dirty="0" err="1" smtClean="0"/>
              <a:t>iF</a:t>
            </a:r>
            <a:r>
              <a:rPr lang="en-US" sz="2400" dirty="0" smtClean="0"/>
              <a:t> </a:t>
            </a:r>
            <a:r>
              <a:rPr lang="en-US" sz="2400" dirty="0" smtClean="0"/>
              <a:t>it contains 17 neutrons and 19 protons?</a:t>
            </a:r>
            <a:endParaRPr lang="en-US" sz="2400" dirty="0"/>
          </a:p>
        </p:txBody>
      </p:sp>
      <p:sp>
        <p:nvSpPr>
          <p:cNvPr id="4" name="Rounded Rectangle 3"/>
          <p:cNvSpPr/>
          <p:nvPr/>
        </p:nvSpPr>
        <p:spPr>
          <a:xfrm>
            <a:off x="3200400" y="23622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17</a:t>
            </a:r>
            <a:endParaRPr lang="en-US" b="1" dirty="0"/>
          </a:p>
        </p:txBody>
      </p:sp>
      <p:sp>
        <p:nvSpPr>
          <p:cNvPr id="5" name="Rounded Rectangle 4"/>
          <p:cNvSpPr/>
          <p:nvPr/>
        </p:nvSpPr>
        <p:spPr>
          <a:xfrm>
            <a:off x="3200400" y="3581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19</a:t>
            </a:r>
            <a:endParaRPr lang="en-US" b="1" dirty="0"/>
          </a:p>
        </p:txBody>
      </p:sp>
      <p:sp>
        <p:nvSpPr>
          <p:cNvPr id="6" name="Rounded Rectangle 5"/>
          <p:cNvSpPr/>
          <p:nvPr/>
        </p:nvSpPr>
        <p:spPr>
          <a:xfrm>
            <a:off x="3200400" y="4724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36</a:t>
            </a:r>
            <a:endParaRPr lang="en-US" b="1" dirty="0"/>
          </a:p>
        </p:txBody>
      </p:sp>
    </p:spTree>
    <p:extLst>
      <p:ext uri="{BB962C8B-B14F-4D97-AF65-F5344CB8AC3E}">
        <p14:creationId xmlns:p14="http://schemas.microsoft.com/office/powerpoint/2010/main" xmlns="" val="2344084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36 is found by adding the protons and the neutrons.  This number is the mass number, not the number of electrons.</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17 is the number of neutrons.  Remember, in a neutral atom, protons and electrons are equal to one another.</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In a neutral atom, electrons are equal to protons.  IF the atom has 19 protons, then it must have 19 electrons.</a:t>
            </a:r>
            <a:endParaRPr lang="en-US" b="1"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neutron is found in the nucleus, however it is neutral.  The sub-atomic particle pictured is positive.</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What is the hyphenated notation for an atom that has:</a:t>
            </a:r>
            <a:br>
              <a:rPr lang="en-US" sz="2700" dirty="0" smtClean="0"/>
            </a:br>
            <a:r>
              <a:rPr lang="en-US" sz="2700" dirty="0" smtClean="0"/>
              <a:t>12 protons, 8 neutrons, and 12 electrons</a:t>
            </a:r>
            <a:r>
              <a:rPr lang="en-US" dirty="0" smtClean="0"/>
              <a:t>?</a:t>
            </a:r>
            <a:endParaRPr lang="en-US" dirty="0"/>
          </a:p>
        </p:txBody>
      </p:sp>
      <p:sp>
        <p:nvSpPr>
          <p:cNvPr id="4" name="Rounded Rectangle 3"/>
          <p:cNvSpPr/>
          <p:nvPr/>
        </p:nvSpPr>
        <p:spPr>
          <a:xfrm>
            <a:off x="3276600" y="19812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Oxygen - 20</a:t>
            </a:r>
            <a:endParaRPr lang="en-US" b="1" dirty="0"/>
          </a:p>
        </p:txBody>
      </p:sp>
      <p:sp>
        <p:nvSpPr>
          <p:cNvPr id="5" name="Rounded Rectangle 4"/>
          <p:cNvSpPr/>
          <p:nvPr/>
        </p:nvSpPr>
        <p:spPr>
          <a:xfrm>
            <a:off x="3276600" y="3200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Magnesium - 12</a:t>
            </a:r>
            <a:endParaRPr lang="en-US" b="1" dirty="0"/>
          </a:p>
        </p:txBody>
      </p:sp>
      <p:sp>
        <p:nvSpPr>
          <p:cNvPr id="6" name="Rounded Rectangle 5"/>
          <p:cNvSpPr/>
          <p:nvPr/>
        </p:nvSpPr>
        <p:spPr>
          <a:xfrm>
            <a:off x="3276600" y="4343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Magnesium - 20</a:t>
            </a:r>
            <a:endParaRPr lang="en-US" b="1" dirty="0"/>
          </a:p>
        </p:txBody>
      </p:sp>
      <p:sp>
        <p:nvSpPr>
          <p:cNvPr id="7" name="Rounded Rectangle 6"/>
          <p:cNvSpPr/>
          <p:nvPr/>
        </p:nvSpPr>
        <p:spPr>
          <a:xfrm>
            <a:off x="3276600" y="5486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6" action="ppaction://hlinksldjump"/>
              </a:rPr>
              <a:t>Oxygen - 12</a:t>
            </a:r>
            <a:endParaRPr lang="en-US" b="1" dirty="0"/>
          </a:p>
        </p:txBody>
      </p:sp>
    </p:spTree>
    <p:extLst>
      <p:ext uri="{BB962C8B-B14F-4D97-AF65-F5344CB8AC3E}">
        <p14:creationId xmlns:p14="http://schemas.microsoft.com/office/powerpoint/2010/main" xmlns="" val="39407671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Hyphenated Notation is the Element Name – Mass #</a:t>
            </a:r>
          </a:p>
          <a:p>
            <a:pPr algn="ctr"/>
            <a:endParaRPr lang="en-US" b="1" dirty="0" smtClean="0"/>
          </a:p>
          <a:p>
            <a:pPr algn="ctr"/>
            <a:r>
              <a:rPr lang="en-US" b="1" dirty="0" smtClean="0"/>
              <a:t>8 is the number of neutrons.  This does not indicate element name.  You need to look at the protons to determine the element name.</a:t>
            </a:r>
          </a:p>
          <a:p>
            <a:pPr algn="ctr">
              <a:buNone/>
            </a:pPr>
            <a:endParaRPr lang="en-US" b="1" dirty="0" smtClean="0"/>
          </a:p>
          <a:p>
            <a:pPr algn="ctr"/>
            <a:r>
              <a:rPr lang="en-US" b="1" dirty="0" smtClean="0"/>
              <a:t>Mass # is found by adding protons and neutrons</a:t>
            </a:r>
          </a:p>
          <a:p>
            <a:pPr algn="ctr"/>
            <a:r>
              <a:rPr lang="en-US" b="1" dirty="0" smtClean="0"/>
              <a:t>20 is the correct mass number.  (8+12)</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Hyphenated Notation is the Element Name – Mass #</a:t>
            </a:r>
          </a:p>
          <a:p>
            <a:pPr algn="ctr"/>
            <a:endParaRPr lang="en-US" b="1" dirty="0" smtClean="0"/>
          </a:p>
          <a:p>
            <a:pPr algn="ctr"/>
            <a:r>
              <a:rPr lang="en-US" b="1" dirty="0" smtClean="0"/>
              <a:t>8 is the number of neutrons.  This does not indicate element name.  You need to look at the protons to determine the element name.</a:t>
            </a:r>
          </a:p>
          <a:p>
            <a:pPr algn="ctr">
              <a:buNone/>
            </a:pPr>
            <a:endParaRPr lang="en-US" b="1" dirty="0" smtClean="0"/>
          </a:p>
          <a:p>
            <a:pPr algn="ctr"/>
            <a:r>
              <a:rPr lang="en-US" b="1" dirty="0" smtClean="0"/>
              <a:t>Mass # is found by adding protons and neutrons</a:t>
            </a:r>
          </a:p>
          <a:p>
            <a:pPr algn="ctr"/>
            <a:r>
              <a:rPr lang="en-US" b="1" dirty="0" smtClean="0"/>
              <a:t>12 is only the number of neutrons.  You must add the protons to this number.</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457200" y="1752600"/>
            <a:ext cx="8229600" cy="4373563"/>
          </a:xfrm>
        </p:spPr>
        <p:txBody>
          <a:bodyPr>
            <a:normAutofit/>
          </a:bodyPr>
          <a:lstStyle/>
          <a:p>
            <a:pPr algn="ctr"/>
            <a:r>
              <a:rPr lang="en-US" b="1" dirty="0" smtClean="0"/>
              <a:t>Hyphenated Notation is the Element Name – Mass #</a:t>
            </a:r>
          </a:p>
          <a:p>
            <a:pPr algn="ctr"/>
            <a:endParaRPr lang="en-US" b="1" dirty="0" smtClean="0"/>
          </a:p>
          <a:p>
            <a:pPr algn="ctr"/>
            <a:r>
              <a:rPr lang="en-US" b="1" dirty="0" smtClean="0"/>
              <a:t>You have the right element.  </a:t>
            </a:r>
          </a:p>
          <a:p>
            <a:pPr algn="ctr"/>
            <a:r>
              <a:rPr lang="en-US" b="1" dirty="0" smtClean="0"/>
              <a:t>The protons (atomic #) indicate the element name: </a:t>
            </a:r>
          </a:p>
          <a:p>
            <a:pPr algn="ctr"/>
            <a:r>
              <a:rPr lang="en-US" b="1" dirty="0" smtClean="0"/>
              <a:t>12 protons = Magnesium </a:t>
            </a:r>
          </a:p>
          <a:p>
            <a:pPr algn="ctr">
              <a:buNone/>
            </a:pPr>
            <a:endParaRPr lang="en-US" b="1" dirty="0" smtClean="0"/>
          </a:p>
          <a:p>
            <a:pPr algn="ctr"/>
            <a:r>
              <a:rPr lang="en-US" b="1" dirty="0" smtClean="0"/>
              <a:t>The Mass # is found by adding the protons and neutrons.  You only used the protons (12).  You must add the neutrons (8) to this number.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3" name="Content Placeholder 2"/>
          <p:cNvSpPr>
            <a:spLocks noGrp="1"/>
          </p:cNvSpPr>
          <p:nvPr>
            <p:ph idx="1"/>
          </p:nvPr>
        </p:nvSpPr>
        <p:spPr>
          <a:xfrm>
            <a:off x="457200" y="1828800"/>
            <a:ext cx="8229600" cy="4373563"/>
          </a:xfrm>
        </p:spPr>
        <p:txBody>
          <a:bodyPr/>
          <a:lstStyle/>
          <a:p>
            <a:pPr algn="ctr"/>
            <a:r>
              <a:rPr lang="en-US" b="1" dirty="0" smtClean="0"/>
              <a:t>Hyphenated Notation is the Element Name – Mass #</a:t>
            </a:r>
          </a:p>
          <a:p>
            <a:pPr algn="ctr"/>
            <a:endParaRPr lang="en-US" b="1" dirty="0" smtClean="0"/>
          </a:p>
          <a:p>
            <a:pPr algn="ctr"/>
            <a:r>
              <a:rPr lang="en-US" b="1" dirty="0" smtClean="0"/>
              <a:t>The protons (atomic #) indicate the element name: </a:t>
            </a:r>
          </a:p>
          <a:p>
            <a:pPr algn="ctr"/>
            <a:r>
              <a:rPr lang="en-US" b="1" dirty="0" smtClean="0"/>
              <a:t>12 protons = Magnesium </a:t>
            </a:r>
          </a:p>
          <a:p>
            <a:pPr algn="ctr"/>
            <a:endParaRPr lang="en-US" b="1" dirty="0" smtClean="0"/>
          </a:p>
          <a:p>
            <a:pPr algn="ctr"/>
            <a:r>
              <a:rPr lang="en-US" b="1" dirty="0" smtClean="0"/>
              <a:t>The Mass # is found by adding the protons and neutrons</a:t>
            </a:r>
          </a:p>
          <a:p>
            <a:pPr algn="ctr"/>
            <a:r>
              <a:rPr lang="en-US" b="1" dirty="0" smtClean="0"/>
              <a:t>12 + 8 = 20</a:t>
            </a:r>
            <a:endParaRPr lang="en-US" b="1"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There are 7 protons in the nucleus of this neutral atom.  How do you know?</a:t>
            </a:r>
            <a:endParaRPr lang="en-US" sz="2800" dirty="0"/>
          </a:p>
        </p:txBody>
      </p:sp>
      <p:grpSp>
        <p:nvGrpSpPr>
          <p:cNvPr id="4" name="Group 3"/>
          <p:cNvGrpSpPr/>
          <p:nvPr/>
        </p:nvGrpSpPr>
        <p:grpSpPr>
          <a:xfrm>
            <a:off x="1828800" y="1905000"/>
            <a:ext cx="4346417" cy="3191145"/>
            <a:chOff x="2895600" y="2066655"/>
            <a:chExt cx="4346417" cy="3191145"/>
          </a:xfrm>
        </p:grpSpPr>
        <p:sp>
          <p:nvSpPr>
            <p:cNvPr id="5" name="Oval 4"/>
            <p:cNvSpPr/>
            <p:nvPr/>
          </p:nvSpPr>
          <p:spPr>
            <a:xfrm>
              <a:off x="2895600" y="2286000"/>
              <a:ext cx="3200400" cy="2819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Oval 5"/>
            <p:cNvSpPr/>
            <p:nvPr/>
          </p:nvSpPr>
          <p:spPr>
            <a:xfrm>
              <a:off x="3743231" y="3076292"/>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05677" y="333469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10100" y="35746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898271" y="3911097"/>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991100" y="33841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496177" y="27432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858000" y="229279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861017" y="3773409"/>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0" name="Oval 19"/>
            <p:cNvSpPr/>
            <p:nvPr/>
          </p:nvSpPr>
          <p:spPr>
            <a:xfrm>
              <a:off x="5890034" y="3799438"/>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1" name="Oval 20"/>
            <p:cNvSpPr/>
            <p:nvPr/>
          </p:nvSpPr>
          <p:spPr>
            <a:xfrm>
              <a:off x="4267200" y="2066655"/>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Oval 21"/>
            <p:cNvSpPr/>
            <p:nvPr/>
          </p:nvSpPr>
          <p:spPr>
            <a:xfrm>
              <a:off x="3761337" y="4876800"/>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3" name="Oval 22"/>
            <p:cNvSpPr/>
            <p:nvPr/>
          </p:nvSpPr>
          <p:spPr>
            <a:xfrm>
              <a:off x="5558072" y="259532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4" name="Oval 23"/>
            <p:cNvSpPr/>
            <p:nvPr/>
          </p:nvSpPr>
          <p:spPr>
            <a:xfrm>
              <a:off x="2895600" y="407632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5" name="Oval 24"/>
            <p:cNvSpPr/>
            <p:nvPr/>
          </p:nvSpPr>
          <p:spPr>
            <a:xfrm>
              <a:off x="2895600" y="276319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6" name="Oval 25"/>
            <p:cNvSpPr/>
            <p:nvPr/>
          </p:nvSpPr>
          <p:spPr>
            <a:xfrm>
              <a:off x="5181600" y="472477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grpSp>
      <p:sp>
        <p:nvSpPr>
          <p:cNvPr id="27" name="TextBox 26"/>
          <p:cNvSpPr txBox="1"/>
          <p:nvPr/>
        </p:nvSpPr>
        <p:spPr>
          <a:xfrm>
            <a:off x="6537356" y="2422802"/>
            <a:ext cx="1295400" cy="369332"/>
          </a:xfrm>
          <a:prstGeom prst="rect">
            <a:avLst/>
          </a:prstGeom>
          <a:noFill/>
        </p:spPr>
        <p:txBody>
          <a:bodyPr wrap="square" rtlCol="0">
            <a:spAutoFit/>
          </a:bodyPr>
          <a:lstStyle/>
          <a:p>
            <a:r>
              <a:rPr lang="en-US" dirty="0" smtClean="0"/>
              <a:t>Neutral</a:t>
            </a:r>
            <a:endParaRPr lang="en-US" dirty="0"/>
          </a:p>
        </p:txBody>
      </p:sp>
      <p:sp>
        <p:nvSpPr>
          <p:cNvPr id="28" name="TextBox 27"/>
          <p:cNvSpPr txBox="1"/>
          <p:nvPr/>
        </p:nvSpPr>
        <p:spPr>
          <a:xfrm>
            <a:off x="6574324" y="3876365"/>
            <a:ext cx="1295400" cy="369332"/>
          </a:xfrm>
          <a:prstGeom prst="rect">
            <a:avLst/>
          </a:prstGeom>
          <a:noFill/>
        </p:spPr>
        <p:txBody>
          <a:bodyPr wrap="square" rtlCol="0">
            <a:spAutoFit/>
          </a:bodyPr>
          <a:lstStyle/>
          <a:p>
            <a:r>
              <a:rPr lang="en-US" dirty="0" smtClean="0"/>
              <a:t>Negative</a:t>
            </a:r>
            <a:endParaRPr lang="en-US" dirty="0"/>
          </a:p>
        </p:txBody>
      </p:sp>
      <p:sp>
        <p:nvSpPr>
          <p:cNvPr id="29" name="Rounded Rectangle 28"/>
          <p:cNvSpPr/>
          <p:nvPr/>
        </p:nvSpPr>
        <p:spPr>
          <a:xfrm>
            <a:off x="2209800" y="5715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Electrons = Protons in a neutral atom</a:t>
            </a:r>
            <a:endParaRPr lang="en-US" b="1" dirty="0"/>
          </a:p>
        </p:txBody>
      </p:sp>
      <p:sp>
        <p:nvSpPr>
          <p:cNvPr id="30" name="Rounded Rectangle 29"/>
          <p:cNvSpPr/>
          <p:nvPr/>
        </p:nvSpPr>
        <p:spPr>
          <a:xfrm>
            <a:off x="4953000" y="5715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Neutrons = Protons in a neutral atom</a:t>
            </a:r>
            <a:endParaRPr lang="en-US" b="1" dirty="0"/>
          </a:p>
        </p:txBody>
      </p:sp>
      <p:sp>
        <p:nvSpPr>
          <p:cNvPr id="31" name="Oval 30"/>
          <p:cNvSpPr/>
          <p:nvPr/>
        </p:nvSpPr>
        <p:spPr>
          <a:xfrm>
            <a:off x="3048000" y="2895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809984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457200" y="1752600"/>
            <a:ext cx="8229600" cy="4373563"/>
          </a:xfrm>
        </p:spPr>
        <p:txBody>
          <a:bodyPr>
            <a:normAutofit/>
          </a:bodyPr>
          <a:lstStyle/>
          <a:p>
            <a:pPr algn="ctr"/>
            <a:r>
              <a:rPr lang="en-US" b="1" dirty="0" smtClean="0"/>
              <a:t>In a neutral atom, the number of neutrons (neutral charge) can change.  They do not have to equal the number of protons.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In a neutral atom, protons are equal to the number of electrons.</a:t>
            </a:r>
            <a:endParaRPr lang="en-US" b="1"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Atomic Number is equal to the number of which sub-atomic particle?</a:t>
            </a:r>
            <a:endParaRPr lang="en-US" sz="2800" dirty="0"/>
          </a:p>
        </p:txBody>
      </p:sp>
      <p:sp>
        <p:nvSpPr>
          <p:cNvPr id="4" name="Rounded Rectangle 3"/>
          <p:cNvSpPr/>
          <p:nvPr/>
        </p:nvSpPr>
        <p:spPr>
          <a:xfrm>
            <a:off x="3276600" y="2438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Electron</a:t>
            </a:r>
            <a:endParaRPr lang="en-US" b="1" dirty="0"/>
          </a:p>
        </p:txBody>
      </p:sp>
      <p:sp>
        <p:nvSpPr>
          <p:cNvPr id="5" name="Rounded Rectangle 4"/>
          <p:cNvSpPr/>
          <p:nvPr/>
        </p:nvSpPr>
        <p:spPr>
          <a:xfrm>
            <a:off x="3263020" y="3429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Neutron</a:t>
            </a:r>
            <a:endParaRPr lang="en-US" b="1" dirty="0"/>
          </a:p>
        </p:txBody>
      </p:sp>
      <p:sp>
        <p:nvSpPr>
          <p:cNvPr id="6" name="Rounded Rectangle 5"/>
          <p:cNvSpPr/>
          <p:nvPr/>
        </p:nvSpPr>
        <p:spPr>
          <a:xfrm>
            <a:off x="3276600" y="44196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Proton</a:t>
            </a:r>
            <a:endParaRPr lang="en-US" b="1" dirty="0"/>
          </a:p>
        </p:txBody>
      </p:sp>
    </p:spTree>
    <p:extLst>
      <p:ext uri="{BB962C8B-B14F-4D97-AF65-F5344CB8AC3E}">
        <p14:creationId xmlns:p14="http://schemas.microsoft.com/office/powerpoint/2010/main" xmlns="" val="16867049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457200" y="1752600"/>
            <a:ext cx="8229600" cy="4373563"/>
          </a:xfrm>
        </p:spPr>
        <p:txBody>
          <a:bodyPr>
            <a:normAutofit/>
          </a:bodyPr>
          <a:lstStyle/>
          <a:p>
            <a:pPr algn="ctr"/>
            <a:r>
              <a:rPr lang="en-US" b="1" dirty="0" smtClean="0"/>
              <a:t>The neutron does not affect the atomic number.  The neutron is important in finding the mass number.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electron is found orbiting outside of the nucleus.  It has a negative charge.</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457200" y="1752600"/>
            <a:ext cx="8229600" cy="4373563"/>
          </a:xfrm>
        </p:spPr>
        <p:txBody>
          <a:bodyPr>
            <a:normAutofit/>
          </a:bodyPr>
          <a:lstStyle/>
          <a:p>
            <a:pPr algn="ctr"/>
            <a:r>
              <a:rPr lang="en-US" b="1" dirty="0" smtClean="0"/>
              <a:t>The electron does not affect the atomic number.  It determines reactivity.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atomic number is equal to the number of protons.  This number also identifies the element on the periodic table.</a:t>
            </a:r>
            <a:endParaRPr lang="en-US" b="1"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mass number of the atom pictured?</a:t>
            </a:r>
            <a:endParaRPr lang="en-US" dirty="0"/>
          </a:p>
        </p:txBody>
      </p:sp>
      <p:grpSp>
        <p:nvGrpSpPr>
          <p:cNvPr id="44" name="Group 43"/>
          <p:cNvGrpSpPr/>
          <p:nvPr/>
        </p:nvGrpSpPr>
        <p:grpSpPr>
          <a:xfrm>
            <a:off x="2687371" y="1964601"/>
            <a:ext cx="3375434" cy="3191145"/>
            <a:chOff x="1839740" y="2169537"/>
            <a:chExt cx="3375434" cy="3191145"/>
          </a:xfrm>
        </p:grpSpPr>
        <p:sp>
          <p:nvSpPr>
            <p:cNvPr id="22" name="Oval 21"/>
            <p:cNvSpPr/>
            <p:nvPr/>
          </p:nvSpPr>
          <p:spPr>
            <a:xfrm>
              <a:off x="1839740" y="2388882"/>
              <a:ext cx="3200400" cy="2819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Oval 22"/>
            <p:cNvSpPr/>
            <p:nvPr/>
          </p:nvSpPr>
          <p:spPr>
            <a:xfrm>
              <a:off x="2687371" y="3179174"/>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249817" y="3437575"/>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554240" y="3677492"/>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2842411" y="4013979"/>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935240" y="3486992"/>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40317" y="2846082"/>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086477" y="3056575"/>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2868440" y="3531882"/>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173240" y="3818575"/>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592340" y="3227082"/>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576089" y="3757841"/>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834174" y="3902320"/>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8" name="Oval 37"/>
            <p:cNvSpPr/>
            <p:nvPr/>
          </p:nvSpPr>
          <p:spPr>
            <a:xfrm>
              <a:off x="3211340" y="216953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9" name="Oval 38"/>
            <p:cNvSpPr/>
            <p:nvPr/>
          </p:nvSpPr>
          <p:spPr>
            <a:xfrm>
              <a:off x="2705477" y="4979682"/>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40" name="Oval 39"/>
            <p:cNvSpPr/>
            <p:nvPr/>
          </p:nvSpPr>
          <p:spPr>
            <a:xfrm>
              <a:off x="4502212" y="2698209"/>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41" name="Oval 40"/>
            <p:cNvSpPr/>
            <p:nvPr/>
          </p:nvSpPr>
          <p:spPr>
            <a:xfrm>
              <a:off x="1839740" y="4179205"/>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42" name="Oval 41"/>
            <p:cNvSpPr/>
            <p:nvPr/>
          </p:nvSpPr>
          <p:spPr>
            <a:xfrm>
              <a:off x="1839740" y="2866075"/>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43" name="Oval 42"/>
            <p:cNvSpPr/>
            <p:nvPr/>
          </p:nvSpPr>
          <p:spPr>
            <a:xfrm>
              <a:off x="4125740" y="4827659"/>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grpSp>
      <p:sp>
        <p:nvSpPr>
          <p:cNvPr id="29" name="Rounded Rectangle 28"/>
          <p:cNvSpPr/>
          <p:nvPr/>
        </p:nvSpPr>
        <p:spPr>
          <a:xfrm>
            <a:off x="762000" y="5715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7</a:t>
            </a:r>
            <a:endParaRPr lang="en-US" b="1" dirty="0"/>
          </a:p>
        </p:txBody>
      </p:sp>
      <p:sp>
        <p:nvSpPr>
          <p:cNvPr id="35" name="Rounded Rectangle 34"/>
          <p:cNvSpPr/>
          <p:nvPr/>
        </p:nvSpPr>
        <p:spPr>
          <a:xfrm>
            <a:off x="3581400" y="5715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11</a:t>
            </a:r>
            <a:endParaRPr lang="en-US" b="1" dirty="0"/>
          </a:p>
        </p:txBody>
      </p:sp>
      <p:sp>
        <p:nvSpPr>
          <p:cNvPr id="36" name="Rounded Rectangle 35"/>
          <p:cNvSpPr/>
          <p:nvPr/>
        </p:nvSpPr>
        <p:spPr>
          <a:xfrm>
            <a:off x="6400800" y="5715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12</a:t>
            </a:r>
            <a:endParaRPr lang="en-US" b="1" dirty="0"/>
          </a:p>
        </p:txBody>
      </p:sp>
    </p:spTree>
    <p:extLst>
      <p:ext uri="{BB962C8B-B14F-4D97-AF65-F5344CB8AC3E}">
        <p14:creationId xmlns:p14="http://schemas.microsoft.com/office/powerpoint/2010/main" xmlns="" val="27578238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457200" y="1752600"/>
            <a:ext cx="8229600" cy="4373563"/>
          </a:xfrm>
        </p:spPr>
        <p:txBody>
          <a:bodyPr>
            <a:normAutofit/>
          </a:bodyPr>
          <a:lstStyle/>
          <a:p>
            <a:pPr algn="ctr"/>
            <a:r>
              <a:rPr lang="en-US" b="1" dirty="0" smtClean="0"/>
              <a:t>7 is the number of electrons.  Electrons do not affect the mass number.  The atom’s mass is found in it’s nucleus.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457200" y="1752600"/>
            <a:ext cx="8229600" cy="4373563"/>
          </a:xfrm>
        </p:spPr>
        <p:txBody>
          <a:bodyPr>
            <a:normAutofit/>
          </a:bodyPr>
          <a:lstStyle/>
          <a:p>
            <a:pPr algn="ctr"/>
            <a:r>
              <a:rPr lang="en-US" b="1" dirty="0" smtClean="0"/>
              <a:t>12 is the number of electrons and one of the particles in the nucleus.  Electrons do not affect the mass number.  The atom’s mass is found in it’s nucleus.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mass of the atom is found in the nucleus where the protons and neutrons are located.  The mass number is equal to the number of protons added to the number of neutrons.  </a:t>
            </a:r>
            <a:endParaRPr lang="en-US" b="1"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What is the </a:t>
            </a:r>
            <a:r>
              <a:rPr lang="en-US" sz="2400" dirty="0" smtClean="0"/>
              <a:t>nuclear symbol for an atom that has:</a:t>
            </a:r>
            <a:br>
              <a:rPr lang="en-US" sz="2400" dirty="0" smtClean="0"/>
            </a:br>
            <a:r>
              <a:rPr lang="en-US" sz="2400" dirty="0" smtClean="0"/>
              <a:t>15 protons,  6 neutrons, and 15 electrons</a:t>
            </a:r>
            <a:endParaRPr lang="en-US" sz="2400" dirty="0"/>
          </a:p>
        </p:txBody>
      </p:sp>
      <p:grpSp>
        <p:nvGrpSpPr>
          <p:cNvPr id="8" name="Group 7"/>
          <p:cNvGrpSpPr/>
          <p:nvPr/>
        </p:nvGrpSpPr>
        <p:grpSpPr>
          <a:xfrm>
            <a:off x="1143000" y="2819400"/>
            <a:ext cx="1600200" cy="1600200"/>
            <a:chOff x="1143000" y="2819400"/>
            <a:chExt cx="1600200" cy="1600200"/>
          </a:xfrm>
        </p:grpSpPr>
        <p:sp>
          <p:nvSpPr>
            <p:cNvPr id="4" name="Rectangle 3">
              <a:hlinkClick r:id="rId3" action="ppaction://hlinksldjump"/>
            </p:cNvPr>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981200" y="3352800"/>
              <a:ext cx="609600" cy="523220"/>
            </a:xfrm>
            <a:prstGeom prst="rect">
              <a:avLst/>
            </a:prstGeom>
            <a:noFill/>
          </p:spPr>
          <p:txBody>
            <a:bodyPr wrap="square" rtlCol="0">
              <a:spAutoFit/>
            </a:bodyPr>
            <a:lstStyle/>
            <a:p>
              <a:r>
                <a:rPr lang="en-US" sz="2800" b="1" dirty="0" smtClean="0">
                  <a:hlinkClick r:id="rId3" action="ppaction://hlinksldjump"/>
                </a:rPr>
                <a:t>P</a:t>
              </a:r>
              <a:endParaRPr lang="en-US" b="1" dirty="0"/>
            </a:p>
          </p:txBody>
        </p:sp>
        <p:sp>
          <p:nvSpPr>
            <p:cNvPr id="6" name="TextBox 5"/>
            <p:cNvSpPr txBox="1"/>
            <p:nvPr/>
          </p:nvSpPr>
          <p:spPr>
            <a:xfrm>
              <a:off x="1524000" y="3200400"/>
              <a:ext cx="533400" cy="400110"/>
            </a:xfrm>
            <a:prstGeom prst="rect">
              <a:avLst/>
            </a:prstGeom>
            <a:noFill/>
          </p:spPr>
          <p:txBody>
            <a:bodyPr wrap="square" rtlCol="0">
              <a:spAutoFit/>
            </a:bodyPr>
            <a:lstStyle/>
            <a:p>
              <a:r>
                <a:rPr lang="en-US" sz="2000" b="1" dirty="0" smtClean="0">
                  <a:hlinkClick r:id="rId3" action="ppaction://hlinksldjump"/>
                </a:rPr>
                <a:t>21</a:t>
              </a:r>
              <a:endParaRPr lang="en-US" sz="2000" b="1" dirty="0"/>
            </a:p>
          </p:txBody>
        </p:sp>
        <p:sp>
          <p:nvSpPr>
            <p:cNvPr id="7" name="TextBox 6"/>
            <p:cNvSpPr txBox="1"/>
            <p:nvPr/>
          </p:nvSpPr>
          <p:spPr>
            <a:xfrm>
              <a:off x="1524000" y="3657600"/>
              <a:ext cx="533400" cy="400110"/>
            </a:xfrm>
            <a:prstGeom prst="rect">
              <a:avLst/>
            </a:prstGeom>
            <a:noFill/>
          </p:spPr>
          <p:txBody>
            <a:bodyPr wrap="square" rtlCol="0">
              <a:spAutoFit/>
            </a:bodyPr>
            <a:lstStyle/>
            <a:p>
              <a:r>
                <a:rPr lang="en-US" sz="2000" b="1" dirty="0" smtClean="0">
                  <a:hlinkClick r:id="rId3" action="ppaction://hlinksldjump"/>
                </a:rPr>
                <a:t>15</a:t>
              </a:r>
              <a:endParaRPr lang="en-US" sz="2000" b="1" dirty="0"/>
            </a:p>
          </p:txBody>
        </p:sp>
      </p:grpSp>
      <p:grpSp>
        <p:nvGrpSpPr>
          <p:cNvPr id="10" name="Group 9"/>
          <p:cNvGrpSpPr/>
          <p:nvPr/>
        </p:nvGrpSpPr>
        <p:grpSpPr>
          <a:xfrm>
            <a:off x="3733800" y="2819400"/>
            <a:ext cx="1600200" cy="1600200"/>
            <a:chOff x="1143000" y="2819400"/>
            <a:chExt cx="1600200" cy="1600200"/>
          </a:xfrm>
        </p:grpSpPr>
        <p:sp>
          <p:nvSpPr>
            <p:cNvPr id="11" name="Rectangle 10">
              <a:hlinkClick r:id="rId4" action="ppaction://hlinksldjump"/>
            </p:cNvPr>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981200" y="3352800"/>
              <a:ext cx="609600" cy="523220"/>
            </a:xfrm>
            <a:prstGeom prst="rect">
              <a:avLst/>
            </a:prstGeom>
            <a:noFill/>
          </p:spPr>
          <p:txBody>
            <a:bodyPr wrap="square" rtlCol="0">
              <a:spAutoFit/>
            </a:bodyPr>
            <a:lstStyle/>
            <a:p>
              <a:r>
                <a:rPr lang="en-US" sz="2800" b="1" dirty="0" smtClean="0">
                  <a:hlinkClick r:id="rId4" action="ppaction://hlinksldjump"/>
                </a:rPr>
                <a:t>C</a:t>
              </a:r>
              <a:endParaRPr lang="en-US" b="1" dirty="0"/>
            </a:p>
          </p:txBody>
        </p:sp>
        <p:sp>
          <p:nvSpPr>
            <p:cNvPr id="13" name="TextBox 12"/>
            <p:cNvSpPr txBox="1"/>
            <p:nvPr/>
          </p:nvSpPr>
          <p:spPr>
            <a:xfrm>
              <a:off x="1524000" y="3200400"/>
              <a:ext cx="533400" cy="400110"/>
            </a:xfrm>
            <a:prstGeom prst="rect">
              <a:avLst/>
            </a:prstGeom>
            <a:noFill/>
          </p:spPr>
          <p:txBody>
            <a:bodyPr wrap="square" rtlCol="0">
              <a:spAutoFit/>
            </a:bodyPr>
            <a:lstStyle/>
            <a:p>
              <a:r>
                <a:rPr lang="en-US" sz="2000" b="1" dirty="0" smtClean="0">
                  <a:hlinkClick r:id="rId4" action="ppaction://hlinksldjump"/>
                </a:rPr>
                <a:t>15</a:t>
              </a:r>
              <a:endParaRPr lang="en-US" sz="2000" b="1" dirty="0"/>
            </a:p>
          </p:txBody>
        </p:sp>
        <p:sp>
          <p:nvSpPr>
            <p:cNvPr id="14" name="TextBox 13"/>
            <p:cNvSpPr txBox="1"/>
            <p:nvPr/>
          </p:nvSpPr>
          <p:spPr>
            <a:xfrm>
              <a:off x="1524000" y="3657600"/>
              <a:ext cx="533400" cy="400110"/>
            </a:xfrm>
            <a:prstGeom prst="rect">
              <a:avLst/>
            </a:prstGeom>
            <a:noFill/>
          </p:spPr>
          <p:txBody>
            <a:bodyPr wrap="square" rtlCol="0">
              <a:spAutoFit/>
            </a:bodyPr>
            <a:lstStyle/>
            <a:p>
              <a:r>
                <a:rPr lang="en-US" sz="2000" b="1" dirty="0" smtClean="0"/>
                <a:t> </a:t>
              </a:r>
              <a:r>
                <a:rPr lang="en-US" sz="2000" b="1" dirty="0" smtClean="0">
                  <a:hlinkClick r:id="rId4" action="ppaction://hlinksldjump"/>
                </a:rPr>
                <a:t>6</a:t>
              </a:r>
              <a:endParaRPr lang="en-US" sz="2000" b="1" dirty="0"/>
            </a:p>
          </p:txBody>
        </p:sp>
      </p:grpSp>
      <p:grpSp>
        <p:nvGrpSpPr>
          <p:cNvPr id="15" name="Group 14"/>
          <p:cNvGrpSpPr/>
          <p:nvPr/>
        </p:nvGrpSpPr>
        <p:grpSpPr>
          <a:xfrm>
            <a:off x="6477000" y="2819400"/>
            <a:ext cx="1600200" cy="1600200"/>
            <a:chOff x="1143000" y="2819400"/>
            <a:chExt cx="1600200" cy="1600200"/>
          </a:xfrm>
        </p:grpSpPr>
        <p:sp>
          <p:nvSpPr>
            <p:cNvPr id="16" name="Rectangle 15">
              <a:hlinkClick r:id="rId5" action="ppaction://hlinksldjump"/>
            </p:cNvPr>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981200" y="3352800"/>
              <a:ext cx="609600" cy="523220"/>
            </a:xfrm>
            <a:prstGeom prst="rect">
              <a:avLst/>
            </a:prstGeom>
            <a:noFill/>
          </p:spPr>
          <p:txBody>
            <a:bodyPr wrap="square" rtlCol="0">
              <a:spAutoFit/>
            </a:bodyPr>
            <a:lstStyle/>
            <a:p>
              <a:r>
                <a:rPr lang="en-US" sz="2800" b="1" dirty="0" smtClean="0">
                  <a:hlinkClick r:id="rId5" action="ppaction://hlinksldjump"/>
                </a:rPr>
                <a:t>P</a:t>
              </a:r>
              <a:endParaRPr lang="en-US" b="1" dirty="0"/>
            </a:p>
          </p:txBody>
        </p:sp>
        <p:sp>
          <p:nvSpPr>
            <p:cNvPr id="18" name="TextBox 17"/>
            <p:cNvSpPr txBox="1"/>
            <p:nvPr/>
          </p:nvSpPr>
          <p:spPr>
            <a:xfrm>
              <a:off x="1524000" y="3200400"/>
              <a:ext cx="533400" cy="400110"/>
            </a:xfrm>
            <a:prstGeom prst="rect">
              <a:avLst/>
            </a:prstGeom>
            <a:noFill/>
          </p:spPr>
          <p:txBody>
            <a:bodyPr wrap="square" rtlCol="0">
              <a:spAutoFit/>
            </a:bodyPr>
            <a:lstStyle/>
            <a:p>
              <a:r>
                <a:rPr lang="en-US" sz="2000" b="1" dirty="0" smtClean="0">
                  <a:hlinkClick r:id="rId5" action="ppaction://hlinksldjump"/>
                </a:rPr>
                <a:t>15</a:t>
              </a:r>
              <a:endParaRPr lang="en-US" sz="2000" b="1" dirty="0"/>
            </a:p>
          </p:txBody>
        </p:sp>
        <p:sp>
          <p:nvSpPr>
            <p:cNvPr id="19" name="TextBox 18"/>
            <p:cNvSpPr txBox="1"/>
            <p:nvPr/>
          </p:nvSpPr>
          <p:spPr>
            <a:xfrm>
              <a:off x="1524000" y="3657600"/>
              <a:ext cx="533400" cy="400110"/>
            </a:xfrm>
            <a:prstGeom prst="rect">
              <a:avLst/>
            </a:prstGeom>
            <a:noFill/>
          </p:spPr>
          <p:txBody>
            <a:bodyPr wrap="square" rtlCol="0">
              <a:spAutoFit/>
            </a:bodyPr>
            <a:lstStyle/>
            <a:p>
              <a:r>
                <a:rPr lang="en-US" sz="2000" b="1" dirty="0" smtClean="0">
                  <a:hlinkClick r:id="rId5" action="ppaction://hlinksldjump"/>
                </a:rPr>
                <a:t>21</a:t>
              </a:r>
              <a:endParaRPr lang="en-US" sz="2000" b="1" dirty="0"/>
            </a:p>
          </p:txBody>
        </p:sp>
      </p:grpSp>
    </p:spTree>
    <p:extLst>
      <p:ext uri="{BB962C8B-B14F-4D97-AF65-F5344CB8AC3E}">
        <p14:creationId xmlns:p14="http://schemas.microsoft.com/office/powerpoint/2010/main" xmlns="" val="40257097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1524000" y="2743200"/>
            <a:ext cx="1600200" cy="1600200"/>
            <a:chOff x="1143000" y="2819400"/>
            <a:chExt cx="1600200" cy="1600200"/>
          </a:xfrm>
        </p:grpSpPr>
        <p:sp>
          <p:nvSpPr>
            <p:cNvPr id="6" name="Rectangle 5"/>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981200" y="3352800"/>
              <a:ext cx="609600" cy="523220"/>
            </a:xfrm>
            <a:prstGeom prst="rect">
              <a:avLst/>
            </a:prstGeom>
            <a:noFill/>
          </p:spPr>
          <p:txBody>
            <a:bodyPr wrap="square" rtlCol="0">
              <a:spAutoFit/>
            </a:bodyPr>
            <a:lstStyle/>
            <a:p>
              <a:r>
                <a:rPr lang="en-US" sz="2800" b="1" dirty="0" smtClean="0"/>
                <a:t>C</a:t>
              </a:r>
              <a:endParaRPr lang="en-US" b="1" dirty="0"/>
            </a:p>
          </p:txBody>
        </p:sp>
        <p:sp>
          <p:nvSpPr>
            <p:cNvPr id="9" name="TextBox 8"/>
            <p:cNvSpPr txBox="1"/>
            <p:nvPr/>
          </p:nvSpPr>
          <p:spPr>
            <a:xfrm>
              <a:off x="1524000" y="3200400"/>
              <a:ext cx="533400" cy="400110"/>
            </a:xfrm>
            <a:prstGeom prst="rect">
              <a:avLst/>
            </a:prstGeom>
            <a:noFill/>
          </p:spPr>
          <p:txBody>
            <a:bodyPr wrap="square" rtlCol="0">
              <a:spAutoFit/>
            </a:bodyPr>
            <a:lstStyle/>
            <a:p>
              <a:r>
                <a:rPr lang="en-US" sz="2000" b="1" dirty="0" smtClean="0"/>
                <a:t>15</a:t>
              </a:r>
              <a:endParaRPr lang="en-US" sz="2000" b="1" dirty="0"/>
            </a:p>
          </p:txBody>
        </p:sp>
        <p:sp>
          <p:nvSpPr>
            <p:cNvPr id="10" name="TextBox 9"/>
            <p:cNvSpPr txBox="1"/>
            <p:nvPr/>
          </p:nvSpPr>
          <p:spPr>
            <a:xfrm>
              <a:off x="1524000" y="3657600"/>
              <a:ext cx="533400" cy="400110"/>
            </a:xfrm>
            <a:prstGeom prst="rect">
              <a:avLst/>
            </a:prstGeom>
            <a:noFill/>
          </p:spPr>
          <p:txBody>
            <a:bodyPr wrap="square" rtlCol="0">
              <a:spAutoFit/>
            </a:bodyPr>
            <a:lstStyle/>
            <a:p>
              <a:r>
                <a:rPr lang="en-US" sz="2000" b="1" dirty="0" smtClean="0"/>
                <a:t> 6</a:t>
              </a:r>
              <a:endParaRPr lang="en-US" sz="2000" b="1" dirty="0"/>
            </a:p>
          </p:txBody>
        </p:sp>
      </p:grpSp>
      <p:sp>
        <p:nvSpPr>
          <p:cNvPr id="11" name="Rectangle 10"/>
          <p:cNvSpPr/>
          <p:nvPr/>
        </p:nvSpPr>
        <p:spPr>
          <a:xfrm>
            <a:off x="1143000" y="1905000"/>
            <a:ext cx="7086600" cy="369332"/>
          </a:xfrm>
          <a:prstGeom prst="rect">
            <a:avLst/>
          </a:prstGeom>
        </p:spPr>
        <p:txBody>
          <a:bodyPr wrap="square">
            <a:spAutoFit/>
          </a:bodyPr>
          <a:lstStyle/>
          <a:p>
            <a:pPr algn="ctr"/>
            <a:r>
              <a:rPr lang="en-US" dirty="0" smtClean="0"/>
              <a:t>15 protons,  6 neutrons, and 15 electrons</a:t>
            </a:r>
            <a:endParaRPr lang="en-US" dirty="0"/>
          </a:p>
        </p:txBody>
      </p:sp>
      <p:sp>
        <p:nvSpPr>
          <p:cNvPr id="12" name="TextBox 11"/>
          <p:cNvSpPr txBox="1"/>
          <p:nvPr/>
        </p:nvSpPr>
        <p:spPr>
          <a:xfrm>
            <a:off x="4495800" y="2438400"/>
            <a:ext cx="4038600" cy="923330"/>
          </a:xfrm>
          <a:prstGeom prst="rect">
            <a:avLst/>
          </a:prstGeom>
          <a:noFill/>
        </p:spPr>
        <p:txBody>
          <a:bodyPr wrap="square" rtlCol="0">
            <a:spAutoFit/>
          </a:bodyPr>
          <a:lstStyle/>
          <a:p>
            <a:r>
              <a:rPr lang="en-US" b="1" i="1" dirty="0" smtClean="0"/>
              <a:t>Mass # </a:t>
            </a:r>
            <a:r>
              <a:rPr lang="en-US" dirty="0" smtClean="0"/>
              <a:t>= protons + neutrons</a:t>
            </a:r>
          </a:p>
          <a:p>
            <a:r>
              <a:rPr lang="en-US" b="1" dirty="0" smtClean="0"/>
              <a:t>* You used just protons or just electrons</a:t>
            </a:r>
            <a:endParaRPr lang="en-US" b="1" dirty="0"/>
          </a:p>
        </p:txBody>
      </p:sp>
      <p:sp>
        <p:nvSpPr>
          <p:cNvPr id="13" name="TextBox 12"/>
          <p:cNvSpPr txBox="1"/>
          <p:nvPr/>
        </p:nvSpPr>
        <p:spPr>
          <a:xfrm>
            <a:off x="5257800" y="3581400"/>
            <a:ext cx="3429000" cy="1200329"/>
          </a:xfrm>
          <a:prstGeom prst="rect">
            <a:avLst/>
          </a:prstGeom>
          <a:noFill/>
        </p:spPr>
        <p:txBody>
          <a:bodyPr wrap="square" rtlCol="0">
            <a:spAutoFit/>
          </a:bodyPr>
          <a:lstStyle/>
          <a:p>
            <a:r>
              <a:rPr lang="en-US" b="1" i="1" dirty="0" smtClean="0"/>
              <a:t>Element Symbol</a:t>
            </a:r>
            <a:r>
              <a:rPr lang="en-US" dirty="0" smtClean="0"/>
              <a:t>: found by # of protons, find that # on periodic table for element</a:t>
            </a:r>
          </a:p>
          <a:p>
            <a:r>
              <a:rPr lang="en-US" b="1" dirty="0" smtClean="0"/>
              <a:t>* You used # of neutrons</a:t>
            </a:r>
            <a:endParaRPr lang="en-US" b="1" dirty="0"/>
          </a:p>
        </p:txBody>
      </p:sp>
      <p:sp>
        <p:nvSpPr>
          <p:cNvPr id="14" name="TextBox 13"/>
          <p:cNvSpPr txBox="1"/>
          <p:nvPr/>
        </p:nvSpPr>
        <p:spPr>
          <a:xfrm>
            <a:off x="2438400" y="5867400"/>
            <a:ext cx="4038600" cy="646331"/>
          </a:xfrm>
          <a:prstGeom prst="rect">
            <a:avLst/>
          </a:prstGeom>
          <a:noFill/>
        </p:spPr>
        <p:txBody>
          <a:bodyPr wrap="square" rtlCol="0">
            <a:spAutoFit/>
          </a:bodyPr>
          <a:lstStyle/>
          <a:p>
            <a:r>
              <a:rPr lang="en-US" b="1" i="1" dirty="0" smtClean="0"/>
              <a:t>Atomic # </a:t>
            </a:r>
            <a:r>
              <a:rPr lang="en-US" dirty="0" smtClean="0"/>
              <a:t>= # of protons</a:t>
            </a:r>
          </a:p>
          <a:p>
            <a:r>
              <a:rPr lang="en-US" b="1" dirty="0" smtClean="0"/>
              <a:t>* You used the # of neutrons</a:t>
            </a:r>
            <a:endParaRPr lang="en-US" b="1" dirty="0"/>
          </a:p>
        </p:txBody>
      </p:sp>
      <p:cxnSp>
        <p:nvCxnSpPr>
          <p:cNvPr id="15" name="Straight Arrow Connector 14"/>
          <p:cNvCxnSpPr/>
          <p:nvPr/>
        </p:nvCxnSpPr>
        <p:spPr>
          <a:xfrm flipH="1" flipV="1">
            <a:off x="2133600" y="3962400"/>
            <a:ext cx="1524000" cy="1752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2895600" y="3505200"/>
            <a:ext cx="2286000" cy="152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2362200" y="2819400"/>
            <a:ext cx="2057400" cy="304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3000" y="1905000"/>
            <a:ext cx="7086600" cy="369332"/>
          </a:xfrm>
          <a:prstGeom prst="rect">
            <a:avLst/>
          </a:prstGeom>
        </p:spPr>
        <p:txBody>
          <a:bodyPr wrap="square">
            <a:spAutoFit/>
          </a:bodyPr>
          <a:lstStyle/>
          <a:p>
            <a:pPr algn="ctr"/>
            <a:r>
              <a:rPr lang="en-US" dirty="0" smtClean="0"/>
              <a:t>15 protons,  6 neutrons, and 15 electrons</a:t>
            </a:r>
            <a:endParaRPr lang="en-US" dirty="0"/>
          </a:p>
        </p:txBody>
      </p:sp>
      <p:sp>
        <p:nvSpPr>
          <p:cNvPr id="12" name="TextBox 11"/>
          <p:cNvSpPr txBox="1"/>
          <p:nvPr/>
        </p:nvSpPr>
        <p:spPr>
          <a:xfrm>
            <a:off x="4495800" y="2438400"/>
            <a:ext cx="4038600" cy="923330"/>
          </a:xfrm>
          <a:prstGeom prst="rect">
            <a:avLst/>
          </a:prstGeom>
          <a:noFill/>
        </p:spPr>
        <p:txBody>
          <a:bodyPr wrap="square" rtlCol="0">
            <a:spAutoFit/>
          </a:bodyPr>
          <a:lstStyle/>
          <a:p>
            <a:r>
              <a:rPr lang="en-US" b="1" i="1" dirty="0" smtClean="0"/>
              <a:t>Mass # </a:t>
            </a:r>
            <a:r>
              <a:rPr lang="en-US" dirty="0" smtClean="0"/>
              <a:t>= protons + neutrons</a:t>
            </a:r>
          </a:p>
          <a:p>
            <a:r>
              <a:rPr lang="en-US" b="1" dirty="0" smtClean="0"/>
              <a:t>* You used just protons or just electrons</a:t>
            </a:r>
            <a:endParaRPr lang="en-US" b="1" dirty="0"/>
          </a:p>
        </p:txBody>
      </p:sp>
      <p:sp>
        <p:nvSpPr>
          <p:cNvPr id="13" name="TextBox 12"/>
          <p:cNvSpPr txBox="1"/>
          <p:nvPr/>
        </p:nvSpPr>
        <p:spPr>
          <a:xfrm>
            <a:off x="5257800" y="3581400"/>
            <a:ext cx="3429000" cy="1200329"/>
          </a:xfrm>
          <a:prstGeom prst="rect">
            <a:avLst/>
          </a:prstGeom>
          <a:noFill/>
        </p:spPr>
        <p:txBody>
          <a:bodyPr wrap="square" rtlCol="0">
            <a:spAutoFit/>
          </a:bodyPr>
          <a:lstStyle/>
          <a:p>
            <a:r>
              <a:rPr lang="en-US" b="1" i="1" dirty="0" smtClean="0"/>
              <a:t>Element Symbol</a:t>
            </a:r>
            <a:r>
              <a:rPr lang="en-US" dirty="0" smtClean="0"/>
              <a:t>: found by # of protons, find that # on periodic table for element</a:t>
            </a:r>
          </a:p>
          <a:p>
            <a:r>
              <a:rPr lang="en-US" b="1" dirty="0" smtClean="0"/>
              <a:t>* This is correct</a:t>
            </a:r>
            <a:endParaRPr lang="en-US" b="1" dirty="0"/>
          </a:p>
        </p:txBody>
      </p:sp>
      <p:sp>
        <p:nvSpPr>
          <p:cNvPr id="14" name="TextBox 13"/>
          <p:cNvSpPr txBox="1"/>
          <p:nvPr/>
        </p:nvSpPr>
        <p:spPr>
          <a:xfrm>
            <a:off x="1371600" y="5181600"/>
            <a:ext cx="5105400" cy="1477328"/>
          </a:xfrm>
          <a:prstGeom prst="rect">
            <a:avLst/>
          </a:prstGeom>
          <a:noFill/>
        </p:spPr>
        <p:txBody>
          <a:bodyPr wrap="square" rtlCol="0">
            <a:spAutoFit/>
          </a:bodyPr>
          <a:lstStyle/>
          <a:p>
            <a:r>
              <a:rPr lang="en-US" b="1" i="1" dirty="0" smtClean="0"/>
              <a:t>Atomic # </a:t>
            </a:r>
            <a:r>
              <a:rPr lang="en-US" dirty="0" smtClean="0"/>
              <a:t>= # of protons</a:t>
            </a:r>
          </a:p>
          <a:p>
            <a:endParaRPr lang="en-US" dirty="0" smtClean="0"/>
          </a:p>
          <a:p>
            <a:pPr>
              <a:buFont typeface="Arial" charset="0"/>
              <a:buChar char="•"/>
            </a:pPr>
            <a:r>
              <a:rPr lang="en-US" b="1" dirty="0" smtClean="0"/>
              <a:t>You used the # of neutrons + protons </a:t>
            </a:r>
          </a:p>
          <a:p>
            <a:pPr algn="ctr"/>
            <a:r>
              <a:rPr lang="en-US" b="1" dirty="0" smtClean="0"/>
              <a:t>or </a:t>
            </a:r>
          </a:p>
          <a:p>
            <a:pPr>
              <a:buFont typeface="Arial" charset="0"/>
              <a:buChar char="•"/>
            </a:pPr>
            <a:r>
              <a:rPr lang="en-US" b="1" dirty="0" smtClean="0"/>
              <a:t>You used the # neutrons + electrons</a:t>
            </a:r>
            <a:endParaRPr lang="en-US" b="1" dirty="0"/>
          </a:p>
        </p:txBody>
      </p:sp>
      <p:grpSp>
        <p:nvGrpSpPr>
          <p:cNvPr id="17" name="Group 16"/>
          <p:cNvGrpSpPr/>
          <p:nvPr/>
        </p:nvGrpSpPr>
        <p:grpSpPr>
          <a:xfrm>
            <a:off x="1295400" y="2743200"/>
            <a:ext cx="1600200" cy="1600200"/>
            <a:chOff x="1143000" y="2819400"/>
            <a:chExt cx="1600200" cy="1600200"/>
          </a:xfrm>
        </p:grpSpPr>
        <p:sp>
          <p:nvSpPr>
            <p:cNvPr id="19" name="Rectangle 18"/>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981200" y="3352800"/>
              <a:ext cx="609600" cy="523220"/>
            </a:xfrm>
            <a:prstGeom prst="rect">
              <a:avLst/>
            </a:prstGeom>
            <a:noFill/>
          </p:spPr>
          <p:txBody>
            <a:bodyPr wrap="square" rtlCol="0">
              <a:spAutoFit/>
            </a:bodyPr>
            <a:lstStyle/>
            <a:p>
              <a:r>
                <a:rPr lang="en-US" sz="2800" b="1" dirty="0" smtClean="0"/>
                <a:t>P</a:t>
              </a:r>
              <a:endParaRPr lang="en-US" b="1" dirty="0"/>
            </a:p>
          </p:txBody>
        </p:sp>
        <p:sp>
          <p:nvSpPr>
            <p:cNvPr id="21" name="TextBox 20"/>
            <p:cNvSpPr txBox="1"/>
            <p:nvPr/>
          </p:nvSpPr>
          <p:spPr>
            <a:xfrm>
              <a:off x="1524000" y="3200400"/>
              <a:ext cx="533400" cy="400110"/>
            </a:xfrm>
            <a:prstGeom prst="rect">
              <a:avLst/>
            </a:prstGeom>
            <a:noFill/>
          </p:spPr>
          <p:txBody>
            <a:bodyPr wrap="square" rtlCol="0">
              <a:spAutoFit/>
            </a:bodyPr>
            <a:lstStyle/>
            <a:p>
              <a:r>
                <a:rPr lang="en-US" sz="2000" b="1" dirty="0" smtClean="0"/>
                <a:t>15</a:t>
              </a:r>
              <a:endParaRPr lang="en-US" sz="2000" b="1" dirty="0"/>
            </a:p>
          </p:txBody>
        </p:sp>
        <p:sp>
          <p:nvSpPr>
            <p:cNvPr id="22" name="TextBox 21"/>
            <p:cNvSpPr txBox="1"/>
            <p:nvPr/>
          </p:nvSpPr>
          <p:spPr>
            <a:xfrm>
              <a:off x="1524000" y="3657600"/>
              <a:ext cx="533400" cy="400110"/>
            </a:xfrm>
            <a:prstGeom prst="rect">
              <a:avLst/>
            </a:prstGeom>
            <a:noFill/>
          </p:spPr>
          <p:txBody>
            <a:bodyPr wrap="square" rtlCol="0">
              <a:spAutoFit/>
            </a:bodyPr>
            <a:lstStyle/>
            <a:p>
              <a:r>
                <a:rPr lang="en-US" sz="2000" b="1" dirty="0" smtClean="0"/>
                <a:t>21</a:t>
              </a:r>
              <a:endParaRPr lang="en-US" sz="2000" b="1" dirty="0"/>
            </a:p>
          </p:txBody>
        </p:sp>
      </p:grpSp>
      <p:cxnSp>
        <p:nvCxnSpPr>
          <p:cNvPr id="16" name="Straight Arrow Connector 15"/>
          <p:cNvCxnSpPr/>
          <p:nvPr/>
        </p:nvCxnSpPr>
        <p:spPr>
          <a:xfrm flipH="1" flipV="1">
            <a:off x="2514600" y="3581400"/>
            <a:ext cx="2743200" cy="152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1" idx="0"/>
          </p:cNvCxnSpPr>
          <p:nvPr/>
        </p:nvCxnSpPr>
        <p:spPr>
          <a:xfrm flipH="1">
            <a:off x="1943100" y="2819400"/>
            <a:ext cx="2476500" cy="304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2133600" y="3962400"/>
            <a:ext cx="1143000" cy="1295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1143000" y="2819400"/>
            <a:ext cx="1600200" cy="1600200"/>
            <a:chOff x="1143000" y="2819400"/>
            <a:chExt cx="1600200" cy="1600200"/>
          </a:xfrm>
        </p:grpSpPr>
        <p:sp>
          <p:nvSpPr>
            <p:cNvPr id="11" name="Rectangle 10"/>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981200" y="3352800"/>
              <a:ext cx="609600" cy="523220"/>
            </a:xfrm>
            <a:prstGeom prst="rect">
              <a:avLst/>
            </a:prstGeom>
            <a:noFill/>
          </p:spPr>
          <p:txBody>
            <a:bodyPr wrap="square" rtlCol="0">
              <a:spAutoFit/>
            </a:bodyPr>
            <a:lstStyle/>
            <a:p>
              <a:r>
                <a:rPr lang="en-US" sz="2800" b="1" dirty="0" smtClean="0"/>
                <a:t>P</a:t>
              </a:r>
              <a:endParaRPr lang="en-US" b="1" dirty="0"/>
            </a:p>
          </p:txBody>
        </p:sp>
        <p:sp>
          <p:nvSpPr>
            <p:cNvPr id="13" name="TextBox 12"/>
            <p:cNvSpPr txBox="1"/>
            <p:nvPr/>
          </p:nvSpPr>
          <p:spPr>
            <a:xfrm>
              <a:off x="1524000" y="3200400"/>
              <a:ext cx="533400" cy="400110"/>
            </a:xfrm>
            <a:prstGeom prst="rect">
              <a:avLst/>
            </a:prstGeom>
            <a:noFill/>
          </p:spPr>
          <p:txBody>
            <a:bodyPr wrap="square" rtlCol="0">
              <a:spAutoFit/>
            </a:bodyPr>
            <a:lstStyle/>
            <a:p>
              <a:r>
                <a:rPr lang="en-US" sz="2000" b="1" dirty="0" smtClean="0"/>
                <a:t>21</a:t>
              </a:r>
              <a:endParaRPr lang="en-US" sz="2000" b="1" dirty="0"/>
            </a:p>
          </p:txBody>
        </p:sp>
        <p:sp>
          <p:nvSpPr>
            <p:cNvPr id="14" name="TextBox 13"/>
            <p:cNvSpPr txBox="1"/>
            <p:nvPr/>
          </p:nvSpPr>
          <p:spPr>
            <a:xfrm>
              <a:off x="1524000" y="3657600"/>
              <a:ext cx="533400" cy="400110"/>
            </a:xfrm>
            <a:prstGeom prst="rect">
              <a:avLst/>
            </a:prstGeom>
            <a:noFill/>
          </p:spPr>
          <p:txBody>
            <a:bodyPr wrap="square" rtlCol="0">
              <a:spAutoFit/>
            </a:bodyPr>
            <a:lstStyle/>
            <a:p>
              <a:r>
                <a:rPr lang="en-US" sz="2000" b="1" dirty="0" smtClean="0"/>
                <a:t>15</a:t>
              </a:r>
              <a:endParaRPr lang="en-US" sz="2000" b="1" dirty="0"/>
            </a:p>
          </p:txBody>
        </p:sp>
      </p:grpSp>
      <p:sp>
        <p:nvSpPr>
          <p:cNvPr id="15" name="Rectangle 14"/>
          <p:cNvSpPr/>
          <p:nvPr/>
        </p:nvSpPr>
        <p:spPr>
          <a:xfrm>
            <a:off x="1143000" y="1905000"/>
            <a:ext cx="7086600" cy="369332"/>
          </a:xfrm>
          <a:prstGeom prst="rect">
            <a:avLst/>
          </a:prstGeom>
        </p:spPr>
        <p:txBody>
          <a:bodyPr wrap="square">
            <a:spAutoFit/>
          </a:bodyPr>
          <a:lstStyle/>
          <a:p>
            <a:pPr algn="ctr"/>
            <a:r>
              <a:rPr lang="en-US" dirty="0" smtClean="0"/>
              <a:t>15 protons,  6 neutrons, and 15 electrons</a:t>
            </a:r>
            <a:endParaRPr lang="en-US" dirty="0"/>
          </a:p>
        </p:txBody>
      </p:sp>
      <p:cxnSp>
        <p:nvCxnSpPr>
          <p:cNvPr id="17" name="Straight Arrow Connector 16"/>
          <p:cNvCxnSpPr/>
          <p:nvPr/>
        </p:nvCxnSpPr>
        <p:spPr>
          <a:xfrm flipH="1">
            <a:off x="1981200" y="2895600"/>
            <a:ext cx="2590800" cy="304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495800" y="2667000"/>
            <a:ext cx="4038600" cy="369332"/>
          </a:xfrm>
          <a:prstGeom prst="rect">
            <a:avLst/>
          </a:prstGeom>
          <a:noFill/>
        </p:spPr>
        <p:txBody>
          <a:bodyPr wrap="square" rtlCol="0">
            <a:spAutoFit/>
          </a:bodyPr>
          <a:lstStyle/>
          <a:p>
            <a:r>
              <a:rPr lang="en-US" b="1" i="1" dirty="0" smtClean="0"/>
              <a:t>Mass # </a:t>
            </a:r>
            <a:r>
              <a:rPr lang="en-US" dirty="0" smtClean="0"/>
              <a:t>= protons + neutrons</a:t>
            </a:r>
            <a:endParaRPr lang="en-US" dirty="0"/>
          </a:p>
        </p:txBody>
      </p:sp>
      <p:cxnSp>
        <p:nvCxnSpPr>
          <p:cNvPr id="19" name="Straight Arrow Connector 18"/>
          <p:cNvCxnSpPr/>
          <p:nvPr/>
        </p:nvCxnSpPr>
        <p:spPr>
          <a:xfrm flipH="1">
            <a:off x="2362200" y="3657600"/>
            <a:ext cx="26670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257800" y="3429000"/>
            <a:ext cx="3429000" cy="923330"/>
          </a:xfrm>
          <a:prstGeom prst="rect">
            <a:avLst/>
          </a:prstGeom>
          <a:noFill/>
        </p:spPr>
        <p:txBody>
          <a:bodyPr wrap="square" rtlCol="0">
            <a:spAutoFit/>
          </a:bodyPr>
          <a:lstStyle/>
          <a:p>
            <a:r>
              <a:rPr lang="en-US" b="1" i="1" dirty="0" smtClean="0"/>
              <a:t>Element Symbol</a:t>
            </a:r>
            <a:r>
              <a:rPr lang="en-US" dirty="0" smtClean="0"/>
              <a:t>: found by # of protons, find that # on periodic table for element</a:t>
            </a:r>
            <a:endParaRPr lang="en-US" dirty="0"/>
          </a:p>
        </p:txBody>
      </p:sp>
      <p:cxnSp>
        <p:nvCxnSpPr>
          <p:cNvPr id="22" name="Straight Arrow Connector 21"/>
          <p:cNvCxnSpPr/>
          <p:nvPr/>
        </p:nvCxnSpPr>
        <p:spPr>
          <a:xfrm flipH="1" flipV="1">
            <a:off x="1752600" y="4038600"/>
            <a:ext cx="1524000" cy="1752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438400" y="5867400"/>
            <a:ext cx="4038600" cy="369332"/>
          </a:xfrm>
          <a:prstGeom prst="rect">
            <a:avLst/>
          </a:prstGeom>
          <a:noFill/>
        </p:spPr>
        <p:txBody>
          <a:bodyPr wrap="square" rtlCol="0">
            <a:spAutoFit/>
          </a:bodyPr>
          <a:lstStyle/>
          <a:p>
            <a:r>
              <a:rPr lang="en-US" b="1" i="1" dirty="0" smtClean="0"/>
              <a:t>Atomic # </a:t>
            </a:r>
            <a:r>
              <a:rPr lang="en-US" dirty="0" smtClean="0"/>
              <a:t>= # of protons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sub-atomic particle pictured is the proton.  It is found in the nucleus and has a positive charge.</a:t>
            </a:r>
            <a:endParaRPr lang="en-US" b="1"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atomic number of the pictured atom?</a:t>
            </a:r>
            <a:endParaRPr lang="en-US" dirty="0"/>
          </a:p>
        </p:txBody>
      </p:sp>
      <p:grpSp>
        <p:nvGrpSpPr>
          <p:cNvPr id="4" name="Group 3"/>
          <p:cNvGrpSpPr/>
          <p:nvPr/>
        </p:nvGrpSpPr>
        <p:grpSpPr>
          <a:xfrm>
            <a:off x="1839740" y="2161514"/>
            <a:ext cx="4346417" cy="3191145"/>
            <a:chOff x="2895600" y="2066655"/>
            <a:chExt cx="4346417" cy="3191145"/>
          </a:xfrm>
        </p:grpSpPr>
        <p:sp>
          <p:nvSpPr>
            <p:cNvPr id="5" name="Oval 4"/>
            <p:cNvSpPr/>
            <p:nvPr/>
          </p:nvSpPr>
          <p:spPr>
            <a:xfrm>
              <a:off x="2895600" y="2286000"/>
              <a:ext cx="3200400" cy="2819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Oval 5"/>
            <p:cNvSpPr/>
            <p:nvPr/>
          </p:nvSpPr>
          <p:spPr>
            <a:xfrm>
              <a:off x="3743231" y="3076292"/>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05677" y="333469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10100" y="35746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886200" y="3802631"/>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991100" y="33841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858000" y="229279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42337" y="2953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229100" y="3715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648200" y="31242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939012" y="3418438"/>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858000" y="30480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861017" y="3773409"/>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0" name="Oval 19"/>
            <p:cNvSpPr/>
            <p:nvPr/>
          </p:nvSpPr>
          <p:spPr>
            <a:xfrm>
              <a:off x="5890034" y="3799438"/>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1" name="Oval 20"/>
            <p:cNvSpPr/>
            <p:nvPr/>
          </p:nvSpPr>
          <p:spPr>
            <a:xfrm>
              <a:off x="4267200" y="2066655"/>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Oval 21"/>
            <p:cNvSpPr/>
            <p:nvPr/>
          </p:nvSpPr>
          <p:spPr>
            <a:xfrm>
              <a:off x="3761337" y="4876800"/>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3" name="Oval 22"/>
            <p:cNvSpPr/>
            <p:nvPr/>
          </p:nvSpPr>
          <p:spPr>
            <a:xfrm>
              <a:off x="5558072" y="259532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4" name="Oval 23"/>
            <p:cNvSpPr/>
            <p:nvPr/>
          </p:nvSpPr>
          <p:spPr>
            <a:xfrm>
              <a:off x="2895600" y="407632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5" name="Oval 24"/>
            <p:cNvSpPr/>
            <p:nvPr/>
          </p:nvSpPr>
          <p:spPr>
            <a:xfrm>
              <a:off x="2895600" y="276319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6" name="Oval 25"/>
            <p:cNvSpPr/>
            <p:nvPr/>
          </p:nvSpPr>
          <p:spPr>
            <a:xfrm>
              <a:off x="5181600" y="472477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grpSp>
      <p:sp>
        <p:nvSpPr>
          <p:cNvPr id="27" name="TextBox 26"/>
          <p:cNvSpPr txBox="1"/>
          <p:nvPr/>
        </p:nvSpPr>
        <p:spPr>
          <a:xfrm>
            <a:off x="6537356" y="2422802"/>
            <a:ext cx="1295400" cy="369332"/>
          </a:xfrm>
          <a:prstGeom prst="rect">
            <a:avLst/>
          </a:prstGeom>
          <a:noFill/>
        </p:spPr>
        <p:txBody>
          <a:bodyPr wrap="square" rtlCol="0">
            <a:spAutoFit/>
          </a:bodyPr>
          <a:lstStyle/>
          <a:p>
            <a:r>
              <a:rPr lang="en-US" dirty="0" smtClean="0"/>
              <a:t>Positive</a:t>
            </a:r>
            <a:endParaRPr lang="en-US" dirty="0"/>
          </a:p>
        </p:txBody>
      </p:sp>
      <p:sp>
        <p:nvSpPr>
          <p:cNvPr id="28" name="TextBox 27"/>
          <p:cNvSpPr txBox="1"/>
          <p:nvPr/>
        </p:nvSpPr>
        <p:spPr>
          <a:xfrm>
            <a:off x="6537356" y="3133602"/>
            <a:ext cx="1295400" cy="369332"/>
          </a:xfrm>
          <a:prstGeom prst="rect">
            <a:avLst/>
          </a:prstGeom>
          <a:noFill/>
        </p:spPr>
        <p:txBody>
          <a:bodyPr wrap="square" rtlCol="0">
            <a:spAutoFit/>
          </a:bodyPr>
          <a:lstStyle/>
          <a:p>
            <a:r>
              <a:rPr lang="en-US" dirty="0" smtClean="0"/>
              <a:t>Neutral</a:t>
            </a:r>
            <a:endParaRPr lang="en-US" dirty="0"/>
          </a:p>
        </p:txBody>
      </p:sp>
      <p:sp>
        <p:nvSpPr>
          <p:cNvPr id="29" name="TextBox 28"/>
          <p:cNvSpPr txBox="1"/>
          <p:nvPr/>
        </p:nvSpPr>
        <p:spPr>
          <a:xfrm>
            <a:off x="6537356" y="3879936"/>
            <a:ext cx="1295400" cy="369332"/>
          </a:xfrm>
          <a:prstGeom prst="rect">
            <a:avLst/>
          </a:prstGeom>
          <a:noFill/>
        </p:spPr>
        <p:txBody>
          <a:bodyPr wrap="square" rtlCol="0">
            <a:spAutoFit/>
          </a:bodyPr>
          <a:lstStyle/>
          <a:p>
            <a:r>
              <a:rPr lang="en-US" dirty="0" smtClean="0"/>
              <a:t>Negative</a:t>
            </a:r>
            <a:endParaRPr lang="en-US" dirty="0"/>
          </a:p>
        </p:txBody>
      </p:sp>
      <p:sp>
        <p:nvSpPr>
          <p:cNvPr id="30" name="Rounded Rectangle 29"/>
          <p:cNvSpPr/>
          <p:nvPr/>
        </p:nvSpPr>
        <p:spPr>
          <a:xfrm>
            <a:off x="762000" y="5715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4</a:t>
            </a:r>
            <a:endParaRPr lang="en-US" b="1" dirty="0"/>
          </a:p>
        </p:txBody>
      </p:sp>
      <p:sp>
        <p:nvSpPr>
          <p:cNvPr id="31" name="Rounded Rectangle 30"/>
          <p:cNvSpPr/>
          <p:nvPr/>
        </p:nvSpPr>
        <p:spPr>
          <a:xfrm>
            <a:off x="3657600" y="5715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5</a:t>
            </a:r>
            <a:endParaRPr lang="en-US" b="1" dirty="0"/>
          </a:p>
        </p:txBody>
      </p:sp>
      <p:sp>
        <p:nvSpPr>
          <p:cNvPr id="32" name="Rounded Rectangle 31"/>
          <p:cNvSpPr/>
          <p:nvPr/>
        </p:nvSpPr>
        <p:spPr>
          <a:xfrm>
            <a:off x="6324600" y="5715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7</a:t>
            </a:r>
            <a:endParaRPr lang="en-US" b="1" dirty="0"/>
          </a:p>
        </p:txBody>
      </p:sp>
    </p:spTree>
    <p:extLst>
      <p:ext uri="{BB962C8B-B14F-4D97-AF65-F5344CB8AC3E}">
        <p14:creationId xmlns:p14="http://schemas.microsoft.com/office/powerpoint/2010/main" xmlns="" val="7052178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457200" y="1752600"/>
            <a:ext cx="8229600" cy="4373563"/>
          </a:xfrm>
        </p:spPr>
        <p:txBody>
          <a:bodyPr>
            <a:normAutofit/>
          </a:bodyPr>
          <a:lstStyle/>
          <a:p>
            <a:pPr algn="ctr"/>
            <a:r>
              <a:rPr lang="en-US" b="1" dirty="0" smtClean="0"/>
              <a:t>4 is the number of neutral particles.  These are neutrons.  </a:t>
            </a:r>
          </a:p>
          <a:p>
            <a:pPr algn="ctr"/>
            <a:r>
              <a:rPr lang="en-US" b="1" dirty="0" smtClean="0"/>
              <a:t>The atomic number is </a:t>
            </a:r>
            <a:r>
              <a:rPr lang="en-US" b="1" u="sng" dirty="0" smtClean="0"/>
              <a:t>not</a:t>
            </a:r>
            <a:r>
              <a:rPr lang="en-US" b="1" dirty="0" smtClean="0"/>
              <a:t> equal to the number of neutrons.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457200" y="1752600"/>
            <a:ext cx="8229600" cy="4373563"/>
          </a:xfrm>
        </p:spPr>
        <p:txBody>
          <a:bodyPr>
            <a:normAutofit/>
          </a:bodyPr>
          <a:lstStyle/>
          <a:p>
            <a:pPr algn="ctr"/>
            <a:r>
              <a:rPr lang="en-US" b="1" dirty="0" smtClean="0"/>
              <a:t>7</a:t>
            </a:r>
            <a:r>
              <a:rPr lang="en-US" b="1" dirty="0" smtClean="0"/>
              <a:t> is the number of negative particles.  These are electrons.  </a:t>
            </a:r>
          </a:p>
          <a:p>
            <a:pPr algn="ctr"/>
            <a:r>
              <a:rPr lang="en-US" b="1" dirty="0" smtClean="0"/>
              <a:t>The atomic number is </a:t>
            </a:r>
            <a:r>
              <a:rPr lang="en-US" b="1" u="sng" dirty="0" smtClean="0"/>
              <a:t>not</a:t>
            </a:r>
            <a:r>
              <a:rPr lang="en-US" b="1" dirty="0" smtClean="0"/>
              <a:t> equal to the number of electrons.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The atomic number is equal to the number of protons.  </a:t>
            </a:r>
          </a:p>
          <a:p>
            <a:pPr algn="ctr"/>
            <a:endParaRPr lang="en-US" b="1" dirty="0" smtClean="0"/>
          </a:p>
          <a:p>
            <a:pPr algn="ctr"/>
            <a:r>
              <a:rPr lang="en-US" b="1" dirty="0" smtClean="0"/>
              <a:t>Protons have a positive charge  (the grey circles)</a:t>
            </a:r>
            <a:endParaRPr lang="en-US" b="1"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hyphenated Notation for the Pictured atom?</a:t>
            </a:r>
            <a:endParaRPr lang="en-US" dirty="0"/>
          </a:p>
        </p:txBody>
      </p:sp>
      <p:sp>
        <p:nvSpPr>
          <p:cNvPr id="26" name="Rounded Rectangle 25"/>
          <p:cNvSpPr/>
          <p:nvPr/>
        </p:nvSpPr>
        <p:spPr>
          <a:xfrm>
            <a:off x="762000" y="5715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Nitrogen – 9 </a:t>
            </a:r>
            <a:endParaRPr lang="en-US" b="1" dirty="0"/>
          </a:p>
        </p:txBody>
      </p:sp>
      <p:sp>
        <p:nvSpPr>
          <p:cNvPr id="27" name="Rounded Rectangle 26"/>
          <p:cNvSpPr/>
          <p:nvPr/>
        </p:nvSpPr>
        <p:spPr>
          <a:xfrm>
            <a:off x="3505200" y="5715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Boron - 9</a:t>
            </a:r>
            <a:endParaRPr lang="en-US" b="1" dirty="0"/>
          </a:p>
        </p:txBody>
      </p:sp>
      <p:sp>
        <p:nvSpPr>
          <p:cNvPr id="28" name="Rounded Rectangle 27"/>
          <p:cNvSpPr/>
          <p:nvPr/>
        </p:nvSpPr>
        <p:spPr>
          <a:xfrm>
            <a:off x="6248400" y="5715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Beryllium - 9</a:t>
            </a:r>
            <a:endParaRPr lang="en-US" b="1" dirty="0"/>
          </a:p>
        </p:txBody>
      </p:sp>
      <p:grpSp>
        <p:nvGrpSpPr>
          <p:cNvPr id="50" name="Group 49"/>
          <p:cNvGrpSpPr/>
          <p:nvPr/>
        </p:nvGrpSpPr>
        <p:grpSpPr>
          <a:xfrm>
            <a:off x="1839740" y="2161514"/>
            <a:ext cx="4346417" cy="3191145"/>
            <a:chOff x="2895600" y="2066655"/>
            <a:chExt cx="4346417" cy="3191145"/>
          </a:xfrm>
        </p:grpSpPr>
        <p:sp>
          <p:nvSpPr>
            <p:cNvPr id="51" name="Oval 50"/>
            <p:cNvSpPr/>
            <p:nvPr/>
          </p:nvSpPr>
          <p:spPr>
            <a:xfrm>
              <a:off x="2895600" y="2286000"/>
              <a:ext cx="3200400" cy="2819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2" name="Oval 51"/>
            <p:cNvSpPr/>
            <p:nvPr/>
          </p:nvSpPr>
          <p:spPr>
            <a:xfrm>
              <a:off x="3743231" y="3076292"/>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4305677" y="333469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610100" y="35746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3886200" y="3802631"/>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4991100" y="33841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6858000" y="229279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4142337" y="2953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4229100" y="3715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648200" y="31242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939012" y="3418438"/>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6858000" y="30480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6861017" y="3773409"/>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4" name="Oval 63"/>
            <p:cNvSpPr/>
            <p:nvPr/>
          </p:nvSpPr>
          <p:spPr>
            <a:xfrm>
              <a:off x="5890034" y="3799438"/>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5" name="Oval 64"/>
            <p:cNvSpPr/>
            <p:nvPr/>
          </p:nvSpPr>
          <p:spPr>
            <a:xfrm>
              <a:off x="4267200" y="2066655"/>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6" name="Oval 65"/>
            <p:cNvSpPr/>
            <p:nvPr/>
          </p:nvSpPr>
          <p:spPr>
            <a:xfrm>
              <a:off x="3761337" y="4876800"/>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7" name="Oval 66"/>
            <p:cNvSpPr/>
            <p:nvPr/>
          </p:nvSpPr>
          <p:spPr>
            <a:xfrm>
              <a:off x="5558072" y="259532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8" name="Oval 67"/>
            <p:cNvSpPr/>
            <p:nvPr/>
          </p:nvSpPr>
          <p:spPr>
            <a:xfrm>
              <a:off x="2895600" y="407632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9" name="Oval 68"/>
            <p:cNvSpPr/>
            <p:nvPr/>
          </p:nvSpPr>
          <p:spPr>
            <a:xfrm>
              <a:off x="2895600" y="276319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70" name="Oval 69"/>
            <p:cNvSpPr/>
            <p:nvPr/>
          </p:nvSpPr>
          <p:spPr>
            <a:xfrm>
              <a:off x="5181600" y="472477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grpSp>
      <p:sp>
        <p:nvSpPr>
          <p:cNvPr id="71" name="TextBox 70"/>
          <p:cNvSpPr txBox="1"/>
          <p:nvPr/>
        </p:nvSpPr>
        <p:spPr>
          <a:xfrm>
            <a:off x="6477000" y="3124200"/>
            <a:ext cx="1295400" cy="369332"/>
          </a:xfrm>
          <a:prstGeom prst="rect">
            <a:avLst/>
          </a:prstGeom>
          <a:noFill/>
        </p:spPr>
        <p:txBody>
          <a:bodyPr wrap="square" rtlCol="0">
            <a:spAutoFit/>
          </a:bodyPr>
          <a:lstStyle/>
          <a:p>
            <a:r>
              <a:rPr lang="en-US" dirty="0" smtClean="0"/>
              <a:t>Positive</a:t>
            </a:r>
            <a:endParaRPr lang="en-US" dirty="0"/>
          </a:p>
        </p:txBody>
      </p:sp>
      <p:sp>
        <p:nvSpPr>
          <p:cNvPr id="72" name="TextBox 71"/>
          <p:cNvSpPr txBox="1"/>
          <p:nvPr/>
        </p:nvSpPr>
        <p:spPr>
          <a:xfrm>
            <a:off x="6537356" y="2422802"/>
            <a:ext cx="1295400" cy="369332"/>
          </a:xfrm>
          <a:prstGeom prst="rect">
            <a:avLst/>
          </a:prstGeom>
          <a:noFill/>
        </p:spPr>
        <p:txBody>
          <a:bodyPr wrap="square" rtlCol="0">
            <a:spAutoFit/>
          </a:bodyPr>
          <a:lstStyle/>
          <a:p>
            <a:r>
              <a:rPr lang="en-US" dirty="0" smtClean="0"/>
              <a:t>Neutral</a:t>
            </a:r>
            <a:endParaRPr lang="en-US" dirty="0"/>
          </a:p>
        </p:txBody>
      </p:sp>
      <p:sp>
        <p:nvSpPr>
          <p:cNvPr id="73" name="TextBox 72"/>
          <p:cNvSpPr txBox="1"/>
          <p:nvPr/>
        </p:nvSpPr>
        <p:spPr>
          <a:xfrm>
            <a:off x="6553200" y="3810000"/>
            <a:ext cx="1295400" cy="369332"/>
          </a:xfrm>
          <a:prstGeom prst="rect">
            <a:avLst/>
          </a:prstGeom>
          <a:noFill/>
        </p:spPr>
        <p:txBody>
          <a:bodyPr wrap="square" rtlCol="0">
            <a:spAutoFit/>
          </a:bodyPr>
          <a:lstStyle/>
          <a:p>
            <a:r>
              <a:rPr lang="en-US" dirty="0" smtClean="0"/>
              <a:t>Negative</a:t>
            </a:r>
            <a:endParaRPr lang="en-US" dirty="0"/>
          </a:p>
        </p:txBody>
      </p:sp>
    </p:spTree>
    <p:extLst>
      <p:ext uri="{BB962C8B-B14F-4D97-AF65-F5344CB8AC3E}">
        <p14:creationId xmlns:p14="http://schemas.microsoft.com/office/powerpoint/2010/main" xmlns="" val="30921947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8" name="Content Placeholder 2"/>
          <p:cNvSpPr>
            <a:spLocks noGrp="1"/>
          </p:cNvSpPr>
          <p:nvPr>
            <p:ph idx="1"/>
          </p:nvPr>
        </p:nvSpPr>
        <p:spPr>
          <a:xfrm>
            <a:off x="457200" y="1752600"/>
            <a:ext cx="8229600" cy="4373563"/>
          </a:xfrm>
        </p:spPr>
        <p:txBody>
          <a:bodyPr>
            <a:normAutofit/>
          </a:bodyPr>
          <a:lstStyle/>
          <a:p>
            <a:pPr algn="ctr"/>
            <a:r>
              <a:rPr lang="en-US" b="1" dirty="0" smtClean="0"/>
              <a:t>Hyphenated Notation is the Element Name – Mass #</a:t>
            </a:r>
          </a:p>
          <a:p>
            <a:pPr algn="ctr"/>
            <a:endParaRPr lang="en-US" b="1" dirty="0" smtClean="0"/>
          </a:p>
          <a:p>
            <a:pPr algn="ctr"/>
            <a:r>
              <a:rPr lang="en-US" b="1" dirty="0" smtClean="0"/>
              <a:t>The protons (atomic #) indicate the element name; these are the RED circles.</a:t>
            </a:r>
          </a:p>
          <a:p>
            <a:pPr algn="ctr"/>
            <a:r>
              <a:rPr lang="en-US" b="1" dirty="0" smtClean="0"/>
              <a:t>You counted the GREY circles, which are neutral and therefore neutrons</a:t>
            </a:r>
            <a:endParaRPr lang="en-US" b="1" dirty="0" smtClean="0"/>
          </a:p>
          <a:p>
            <a:pPr algn="ctr">
              <a:buNone/>
            </a:pPr>
            <a:endParaRPr lang="en-US" b="1" dirty="0" smtClean="0"/>
          </a:p>
          <a:p>
            <a:pPr algn="ctr"/>
            <a:r>
              <a:rPr lang="en-US" b="1" dirty="0" smtClean="0"/>
              <a:t>The Mass # is found by adding the protons and neutrons</a:t>
            </a:r>
          </a:p>
          <a:p>
            <a:pPr algn="ctr"/>
            <a:r>
              <a:rPr lang="en-US" b="1" dirty="0" smtClean="0"/>
              <a:t>4</a:t>
            </a:r>
            <a:r>
              <a:rPr lang="en-US" b="1" dirty="0" smtClean="0"/>
              <a:t> + 5 = 9</a:t>
            </a:r>
            <a:endParaRPr lang="en-US" b="1" dirty="0"/>
          </a:p>
        </p:txBody>
      </p:sp>
      <p:sp>
        <p:nvSpPr>
          <p:cNvPr id="9" name="Action Button: Back or Previous 8">
            <a:hlinkClick r:id="rId3" action="ppaction://hlinksldjump" highlightClick="1"/>
          </p:cNvPr>
          <p:cNvSpPr/>
          <p:nvPr/>
        </p:nvSpPr>
        <p:spPr>
          <a:xfrm>
            <a:off x="7010400" y="5715000"/>
            <a:ext cx="1219200" cy="8382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8" name="Content Placeholder 2"/>
          <p:cNvSpPr>
            <a:spLocks noGrp="1"/>
          </p:cNvSpPr>
          <p:nvPr>
            <p:ph idx="1"/>
          </p:nvPr>
        </p:nvSpPr>
        <p:spPr>
          <a:xfrm>
            <a:off x="457200" y="1752600"/>
            <a:ext cx="8229600" cy="4373563"/>
          </a:xfrm>
        </p:spPr>
        <p:txBody>
          <a:bodyPr>
            <a:normAutofit/>
          </a:bodyPr>
          <a:lstStyle/>
          <a:p>
            <a:pPr algn="ctr"/>
            <a:r>
              <a:rPr lang="en-US" b="1" dirty="0" smtClean="0"/>
              <a:t>Hyphenated Notation is the Element Name – Mass #</a:t>
            </a:r>
          </a:p>
          <a:p>
            <a:pPr algn="ctr"/>
            <a:endParaRPr lang="en-US" b="1" dirty="0" smtClean="0"/>
          </a:p>
          <a:p>
            <a:pPr algn="ctr"/>
            <a:r>
              <a:rPr lang="en-US" b="1" dirty="0" smtClean="0"/>
              <a:t>The protons (atomic #) indicate the element name; these are the RED circles.</a:t>
            </a:r>
          </a:p>
          <a:p>
            <a:pPr algn="ctr"/>
            <a:r>
              <a:rPr lang="en-US" b="1" dirty="0" smtClean="0"/>
              <a:t>You counted the BLUE circles, which are negative and therefore electrons</a:t>
            </a:r>
            <a:endParaRPr lang="en-US" b="1" dirty="0" smtClean="0"/>
          </a:p>
          <a:p>
            <a:pPr algn="ctr">
              <a:buNone/>
            </a:pPr>
            <a:endParaRPr lang="en-US" b="1" dirty="0" smtClean="0"/>
          </a:p>
          <a:p>
            <a:pPr algn="ctr"/>
            <a:r>
              <a:rPr lang="en-US" b="1" dirty="0" smtClean="0"/>
              <a:t>The Mass # is found by adding the protons and neutrons</a:t>
            </a:r>
          </a:p>
          <a:p>
            <a:pPr algn="ctr"/>
            <a:r>
              <a:rPr lang="en-US" b="1" dirty="0" smtClean="0"/>
              <a:t>4</a:t>
            </a:r>
            <a:r>
              <a:rPr lang="en-US" b="1" dirty="0" smtClean="0"/>
              <a:t> + 5 = 9</a:t>
            </a:r>
            <a:endParaRPr lang="en-US" b="1" dirty="0"/>
          </a:p>
        </p:txBody>
      </p:sp>
      <p:sp>
        <p:nvSpPr>
          <p:cNvPr id="5" name="Action Button: Back or Previous 4">
            <a:hlinkClick r:id="rId3" action="ppaction://hlinksldjump" highlightClick="1"/>
          </p:cNvPr>
          <p:cNvSpPr/>
          <p:nvPr/>
        </p:nvSpPr>
        <p:spPr>
          <a:xfrm>
            <a:off x="6934200" y="5562600"/>
            <a:ext cx="1447800" cy="8382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6" name="Content Placeholder 2"/>
          <p:cNvSpPr>
            <a:spLocks noGrp="1"/>
          </p:cNvSpPr>
          <p:nvPr>
            <p:ph idx="1"/>
          </p:nvPr>
        </p:nvSpPr>
        <p:spPr>
          <a:xfrm>
            <a:off x="457200" y="1752600"/>
            <a:ext cx="8229600" cy="4373563"/>
          </a:xfrm>
        </p:spPr>
        <p:txBody>
          <a:bodyPr/>
          <a:lstStyle/>
          <a:p>
            <a:pPr algn="ctr"/>
            <a:r>
              <a:rPr lang="en-US" b="1" dirty="0" smtClean="0"/>
              <a:t>Hyphenated Notation is the Element Name – Mass #</a:t>
            </a:r>
          </a:p>
          <a:p>
            <a:pPr algn="ctr"/>
            <a:endParaRPr lang="en-US" b="1" dirty="0" smtClean="0"/>
          </a:p>
          <a:p>
            <a:pPr algn="ctr"/>
            <a:r>
              <a:rPr lang="en-US" b="1" dirty="0" smtClean="0"/>
              <a:t>The protons (atomic #) indicate the element name: </a:t>
            </a:r>
          </a:p>
          <a:p>
            <a:pPr algn="ctr"/>
            <a:r>
              <a:rPr lang="en-US" b="1" dirty="0" smtClean="0"/>
              <a:t>Protons are positive (RED circles)</a:t>
            </a:r>
          </a:p>
          <a:p>
            <a:pPr algn="ctr"/>
            <a:r>
              <a:rPr lang="en-US" b="1" dirty="0" smtClean="0"/>
              <a:t>4 protons = Beryllium</a:t>
            </a:r>
          </a:p>
          <a:p>
            <a:pPr algn="ctr"/>
            <a:endParaRPr lang="en-US" b="1" dirty="0" smtClean="0"/>
          </a:p>
          <a:p>
            <a:pPr algn="ctr"/>
            <a:r>
              <a:rPr lang="en-US" b="1" dirty="0" smtClean="0"/>
              <a:t>The Mass # is found by adding the protons and neutrons</a:t>
            </a:r>
          </a:p>
          <a:p>
            <a:pPr algn="ctr"/>
            <a:r>
              <a:rPr lang="en-US" b="1" dirty="0" smtClean="0"/>
              <a:t>4</a:t>
            </a:r>
            <a:r>
              <a:rPr lang="en-US" b="1" dirty="0" smtClean="0"/>
              <a:t> + 5 = 9</a:t>
            </a:r>
            <a:endParaRPr lang="en-US" b="1" dirty="0"/>
          </a:p>
        </p:txBody>
      </p:sp>
      <p:sp>
        <p:nvSpPr>
          <p:cNvPr id="7" name="Action Button: Forward or Next 6">
            <a:hlinkClick r:id="rId3" action="ppaction://hlinksldjump" highlightClick="1"/>
          </p:cNvPr>
          <p:cNvSpPr/>
          <p:nvPr/>
        </p:nvSpPr>
        <p:spPr>
          <a:xfrm>
            <a:off x="7162800" y="5486400"/>
            <a:ext cx="1295400" cy="914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60672" cy="1039427"/>
          </a:xfrm>
        </p:spPr>
        <p:txBody>
          <a:bodyPr>
            <a:normAutofit/>
          </a:bodyPr>
          <a:lstStyle/>
          <a:p>
            <a:r>
              <a:rPr lang="en-US" sz="2800" dirty="0" smtClean="0"/>
              <a:t>Which sub-atomic particle is found in the nucleus along with the proton?</a:t>
            </a:r>
            <a:endParaRPr lang="en-US" sz="2800" dirty="0"/>
          </a:p>
        </p:txBody>
      </p:sp>
      <p:grpSp>
        <p:nvGrpSpPr>
          <p:cNvPr id="4" name="Group 3"/>
          <p:cNvGrpSpPr/>
          <p:nvPr/>
        </p:nvGrpSpPr>
        <p:grpSpPr>
          <a:xfrm rot="10800000">
            <a:off x="2981003" y="2004318"/>
            <a:ext cx="2687557" cy="2304645"/>
            <a:chOff x="2939736" y="1622833"/>
            <a:chExt cx="3429000" cy="2743200"/>
          </a:xfrm>
        </p:grpSpPr>
        <p:sp>
          <p:nvSpPr>
            <p:cNvPr id="5" name="Oval 4"/>
            <p:cNvSpPr/>
            <p:nvPr/>
          </p:nvSpPr>
          <p:spPr>
            <a:xfrm>
              <a:off x="2939736" y="1622833"/>
              <a:ext cx="3429000" cy="2743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6" name="Group 5"/>
            <p:cNvGrpSpPr/>
            <p:nvPr/>
          </p:nvGrpSpPr>
          <p:grpSpPr>
            <a:xfrm>
              <a:off x="3891858" y="2773000"/>
              <a:ext cx="1754487" cy="1224104"/>
              <a:chOff x="3891858" y="2773000"/>
              <a:chExt cx="1754487" cy="1224104"/>
            </a:xfrm>
          </p:grpSpPr>
          <p:sp>
            <p:nvSpPr>
              <p:cNvPr id="7" name="Oval 6"/>
              <p:cNvSpPr/>
              <p:nvPr/>
            </p:nvSpPr>
            <p:spPr>
              <a:xfrm>
                <a:off x="4425636" y="3157396"/>
                <a:ext cx="457200" cy="381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8" name="Oval 7"/>
              <p:cNvSpPr/>
              <p:nvPr/>
            </p:nvSpPr>
            <p:spPr>
              <a:xfrm>
                <a:off x="3891858" y="2773001"/>
                <a:ext cx="457200" cy="381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9" name="Oval 8"/>
              <p:cNvSpPr/>
              <p:nvPr/>
            </p:nvSpPr>
            <p:spPr>
              <a:xfrm>
                <a:off x="5189145" y="2994433"/>
                <a:ext cx="457200" cy="381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10" name="Oval 9"/>
              <p:cNvSpPr/>
              <p:nvPr/>
            </p:nvSpPr>
            <p:spPr>
              <a:xfrm>
                <a:off x="4820894" y="2773000"/>
                <a:ext cx="457200" cy="38099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11" name="Oval 10"/>
              <p:cNvSpPr/>
              <p:nvPr/>
            </p:nvSpPr>
            <p:spPr>
              <a:xfrm>
                <a:off x="3891858" y="3595734"/>
                <a:ext cx="457200" cy="381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12" name="Oval 11"/>
              <p:cNvSpPr/>
              <p:nvPr/>
            </p:nvSpPr>
            <p:spPr>
              <a:xfrm>
                <a:off x="4845113" y="3616104"/>
                <a:ext cx="457200" cy="381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grpSp>
      </p:grpSp>
      <p:sp>
        <p:nvSpPr>
          <p:cNvPr id="14" name="Oval 13"/>
          <p:cNvSpPr/>
          <p:nvPr/>
        </p:nvSpPr>
        <p:spPr>
          <a:xfrm>
            <a:off x="4521490" y="2636302"/>
            <a:ext cx="343406" cy="3402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802206" y="2636302"/>
            <a:ext cx="343406" cy="3402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178084" y="2295317"/>
            <a:ext cx="343406" cy="3402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220565" y="3002431"/>
            <a:ext cx="343406" cy="3402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a:endCxn id="14" idx="6"/>
          </p:cNvCxnSpPr>
          <p:nvPr/>
        </p:nvCxnSpPr>
        <p:spPr>
          <a:xfrm flipH="1" flipV="1">
            <a:off x="4864896" y="2806423"/>
            <a:ext cx="1840704" cy="17012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1752600" y="5105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2" action="ppaction://hlinksldjump"/>
              </a:rPr>
              <a:t>Neutron</a:t>
            </a:r>
            <a:endParaRPr lang="en-US" b="1" dirty="0"/>
          </a:p>
        </p:txBody>
      </p:sp>
      <p:sp>
        <p:nvSpPr>
          <p:cNvPr id="22" name="Rounded Rectangle 21"/>
          <p:cNvSpPr/>
          <p:nvPr/>
        </p:nvSpPr>
        <p:spPr>
          <a:xfrm>
            <a:off x="5029200" y="5105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Electron</a:t>
            </a:r>
            <a:endParaRPr lang="en-US" b="1" dirty="0"/>
          </a:p>
        </p:txBody>
      </p:sp>
    </p:spTree>
    <p:extLst>
      <p:ext uri="{BB962C8B-B14F-4D97-AF65-F5344CB8AC3E}">
        <p14:creationId xmlns:p14="http://schemas.microsoft.com/office/powerpoint/2010/main" xmlns="" val="405190095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457200" y="1752600"/>
            <a:ext cx="8229600" cy="4373563"/>
          </a:xfrm>
        </p:spPr>
        <p:txBody>
          <a:bodyPr>
            <a:normAutofit/>
          </a:bodyPr>
          <a:lstStyle/>
          <a:p>
            <a:pPr algn="ctr"/>
            <a:r>
              <a:rPr lang="en-US" b="1" dirty="0" smtClean="0"/>
              <a:t>Electrons are found outside of the nucleus.</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electrons are in oxygen – 17?</a:t>
            </a:r>
            <a:endParaRPr lang="en-US" dirty="0"/>
          </a:p>
        </p:txBody>
      </p:sp>
      <p:sp>
        <p:nvSpPr>
          <p:cNvPr id="5" name="Rounded Rectangle 4"/>
          <p:cNvSpPr/>
          <p:nvPr/>
        </p:nvSpPr>
        <p:spPr>
          <a:xfrm>
            <a:off x="3276600" y="2438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4</a:t>
            </a:r>
            <a:endParaRPr lang="en-US" b="1" dirty="0"/>
          </a:p>
        </p:txBody>
      </p:sp>
      <p:sp>
        <p:nvSpPr>
          <p:cNvPr id="6" name="Rounded Rectangle 5"/>
          <p:cNvSpPr/>
          <p:nvPr/>
        </p:nvSpPr>
        <p:spPr>
          <a:xfrm>
            <a:off x="3276600" y="35052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8</a:t>
            </a:r>
            <a:endParaRPr lang="en-US" b="1" dirty="0"/>
          </a:p>
        </p:txBody>
      </p:sp>
      <p:sp>
        <p:nvSpPr>
          <p:cNvPr id="7" name="Rounded Rectangle 6"/>
          <p:cNvSpPr/>
          <p:nvPr/>
        </p:nvSpPr>
        <p:spPr>
          <a:xfrm>
            <a:off x="3276600" y="4724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12</a:t>
            </a:r>
            <a:endParaRPr lang="en-US" b="1" dirty="0"/>
          </a:p>
        </p:txBody>
      </p:sp>
    </p:spTree>
    <p:extLst>
      <p:ext uri="{BB962C8B-B14F-4D97-AF65-F5344CB8AC3E}">
        <p14:creationId xmlns:p14="http://schemas.microsoft.com/office/powerpoint/2010/main" xmlns="" val="34337821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57200" y="1752600"/>
            <a:ext cx="8229600" cy="4373563"/>
          </a:xfrm>
        </p:spPr>
        <p:txBody>
          <a:bodyPr/>
          <a:lstStyle/>
          <a:p>
            <a:pPr algn="ctr"/>
            <a:r>
              <a:rPr lang="en-US" b="1" dirty="0" smtClean="0"/>
              <a:t>Neutrons are found in the nucleus with the protons.  Together the protons and neutrons make up the mass #.</a:t>
            </a:r>
            <a:endParaRPr lang="en-US" b="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lumMod val="50000"/>
                  </a:schemeClr>
                </a:solidFill>
              </a:rPr>
              <a:t>Which nuclear symbol is an isotope </a:t>
            </a:r>
            <a:r>
              <a:rPr lang="en-US" dirty="0" smtClean="0">
                <a:solidFill>
                  <a:schemeClr val="bg1">
                    <a:lumMod val="50000"/>
                  </a:schemeClr>
                </a:solidFill>
              </a:rPr>
              <a:t>for Zinc-51 </a:t>
            </a:r>
            <a:endParaRPr lang="en-US" dirty="0">
              <a:solidFill>
                <a:schemeClr val="bg1">
                  <a:lumMod val="50000"/>
                </a:schemeClr>
              </a:solidFill>
            </a:endParaRPr>
          </a:p>
        </p:txBody>
      </p:sp>
      <p:grpSp>
        <p:nvGrpSpPr>
          <p:cNvPr id="9" name="Group 8"/>
          <p:cNvGrpSpPr/>
          <p:nvPr/>
        </p:nvGrpSpPr>
        <p:grpSpPr>
          <a:xfrm>
            <a:off x="1447800" y="2895600"/>
            <a:ext cx="1600200" cy="1600200"/>
            <a:chOff x="1143000" y="2819400"/>
            <a:chExt cx="1600200" cy="1600200"/>
          </a:xfrm>
        </p:grpSpPr>
        <p:sp>
          <p:nvSpPr>
            <p:cNvPr id="10" name="Rectangle 9">
              <a:hlinkClick r:id="rId3" action="ppaction://hlinksldjump"/>
            </p:cNvPr>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81200" y="3352800"/>
              <a:ext cx="609600" cy="523220"/>
            </a:xfrm>
            <a:prstGeom prst="rect">
              <a:avLst/>
            </a:prstGeom>
            <a:noFill/>
          </p:spPr>
          <p:txBody>
            <a:bodyPr wrap="square" rtlCol="0">
              <a:spAutoFit/>
            </a:bodyPr>
            <a:lstStyle/>
            <a:p>
              <a:r>
                <a:rPr lang="en-US" sz="2800" b="1" dirty="0" smtClean="0">
                  <a:hlinkClick r:id="rId3" action="ppaction://hlinksldjump"/>
                </a:rPr>
                <a:t>Zn</a:t>
              </a:r>
              <a:endParaRPr lang="en-US" b="1" dirty="0"/>
            </a:p>
          </p:txBody>
        </p:sp>
        <p:sp>
          <p:nvSpPr>
            <p:cNvPr id="12" name="TextBox 11"/>
            <p:cNvSpPr txBox="1"/>
            <p:nvPr/>
          </p:nvSpPr>
          <p:spPr>
            <a:xfrm>
              <a:off x="1524000" y="3200400"/>
              <a:ext cx="533400" cy="400110"/>
            </a:xfrm>
            <a:prstGeom prst="rect">
              <a:avLst/>
            </a:prstGeom>
            <a:noFill/>
          </p:spPr>
          <p:txBody>
            <a:bodyPr wrap="square" rtlCol="0">
              <a:spAutoFit/>
            </a:bodyPr>
            <a:lstStyle/>
            <a:p>
              <a:r>
                <a:rPr lang="en-US" sz="2000" b="1" dirty="0" smtClean="0">
                  <a:hlinkClick r:id="rId3" action="ppaction://hlinksldjump"/>
                </a:rPr>
                <a:t>51</a:t>
              </a:r>
              <a:endParaRPr lang="en-US" sz="2000" b="1" dirty="0"/>
            </a:p>
          </p:txBody>
        </p:sp>
        <p:sp>
          <p:nvSpPr>
            <p:cNvPr id="13" name="TextBox 12"/>
            <p:cNvSpPr txBox="1"/>
            <p:nvPr/>
          </p:nvSpPr>
          <p:spPr>
            <a:xfrm>
              <a:off x="1524000" y="3657600"/>
              <a:ext cx="533400" cy="400110"/>
            </a:xfrm>
            <a:prstGeom prst="rect">
              <a:avLst/>
            </a:prstGeom>
            <a:noFill/>
          </p:spPr>
          <p:txBody>
            <a:bodyPr wrap="square" rtlCol="0">
              <a:spAutoFit/>
            </a:bodyPr>
            <a:lstStyle/>
            <a:p>
              <a:r>
                <a:rPr lang="en-US" sz="2000" b="1" dirty="0" smtClean="0">
                  <a:hlinkClick r:id="rId3" action="ppaction://hlinksldjump"/>
                </a:rPr>
                <a:t>31</a:t>
              </a:r>
              <a:endParaRPr lang="en-US" sz="2000" b="1" dirty="0"/>
            </a:p>
          </p:txBody>
        </p:sp>
      </p:grpSp>
      <p:grpSp>
        <p:nvGrpSpPr>
          <p:cNvPr id="14" name="Group 13"/>
          <p:cNvGrpSpPr/>
          <p:nvPr/>
        </p:nvGrpSpPr>
        <p:grpSpPr>
          <a:xfrm>
            <a:off x="6096000" y="2895600"/>
            <a:ext cx="1600200" cy="1600200"/>
            <a:chOff x="1143000" y="2819400"/>
            <a:chExt cx="1600200" cy="1600200"/>
          </a:xfrm>
        </p:grpSpPr>
        <p:sp>
          <p:nvSpPr>
            <p:cNvPr id="15" name="Rectangle 14">
              <a:hlinkClick r:id="rId4" action="ppaction://hlinksldjump"/>
            </p:cNvPr>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981200" y="3352800"/>
              <a:ext cx="609600" cy="400110"/>
            </a:xfrm>
            <a:prstGeom prst="rect">
              <a:avLst/>
            </a:prstGeom>
            <a:noFill/>
          </p:spPr>
          <p:txBody>
            <a:bodyPr wrap="square" rtlCol="0">
              <a:spAutoFit/>
            </a:bodyPr>
            <a:lstStyle/>
            <a:p>
              <a:r>
                <a:rPr lang="en-US" sz="2000" b="1" dirty="0" err="1" smtClean="0">
                  <a:hlinkClick r:id="rId4" action="ppaction://hlinksldjump"/>
                </a:rPr>
                <a:t>Ga</a:t>
              </a:r>
              <a:endParaRPr lang="en-US" sz="1400" b="1" dirty="0"/>
            </a:p>
          </p:txBody>
        </p:sp>
        <p:sp>
          <p:nvSpPr>
            <p:cNvPr id="17" name="TextBox 16"/>
            <p:cNvSpPr txBox="1"/>
            <p:nvPr/>
          </p:nvSpPr>
          <p:spPr>
            <a:xfrm>
              <a:off x="1524000" y="3200400"/>
              <a:ext cx="533400" cy="400110"/>
            </a:xfrm>
            <a:prstGeom prst="rect">
              <a:avLst/>
            </a:prstGeom>
            <a:noFill/>
          </p:spPr>
          <p:txBody>
            <a:bodyPr wrap="square" rtlCol="0">
              <a:spAutoFit/>
            </a:bodyPr>
            <a:lstStyle/>
            <a:p>
              <a:r>
                <a:rPr lang="en-US" sz="2000" b="1" dirty="0" smtClean="0">
                  <a:hlinkClick r:id="rId4" action="ppaction://hlinksldjump"/>
                </a:rPr>
                <a:t>51</a:t>
              </a:r>
              <a:endParaRPr lang="en-US" sz="2000" b="1" dirty="0"/>
            </a:p>
          </p:txBody>
        </p:sp>
        <p:sp>
          <p:nvSpPr>
            <p:cNvPr id="18" name="TextBox 17"/>
            <p:cNvSpPr txBox="1"/>
            <p:nvPr/>
          </p:nvSpPr>
          <p:spPr>
            <a:xfrm>
              <a:off x="1524000" y="3657600"/>
              <a:ext cx="533400" cy="400110"/>
            </a:xfrm>
            <a:prstGeom prst="rect">
              <a:avLst/>
            </a:prstGeom>
            <a:noFill/>
          </p:spPr>
          <p:txBody>
            <a:bodyPr wrap="square" rtlCol="0">
              <a:spAutoFit/>
            </a:bodyPr>
            <a:lstStyle/>
            <a:p>
              <a:r>
                <a:rPr lang="en-US" sz="2000" b="1" dirty="0" smtClean="0">
                  <a:hlinkClick r:id="rId4" action="ppaction://hlinksldjump"/>
                </a:rPr>
                <a:t>31</a:t>
              </a:r>
              <a:endParaRPr lang="en-US" sz="2000" b="1" dirty="0"/>
            </a:p>
          </p:txBody>
        </p:sp>
      </p:grpSp>
      <p:grpSp>
        <p:nvGrpSpPr>
          <p:cNvPr id="23" name="Group 22"/>
          <p:cNvGrpSpPr/>
          <p:nvPr/>
        </p:nvGrpSpPr>
        <p:grpSpPr>
          <a:xfrm>
            <a:off x="3733800" y="2895600"/>
            <a:ext cx="1600200" cy="1600200"/>
            <a:chOff x="3733800" y="2895600"/>
            <a:chExt cx="1600200" cy="1600200"/>
          </a:xfrm>
        </p:grpSpPr>
        <p:sp>
          <p:nvSpPr>
            <p:cNvPr id="19" name="Rectangle 18">
              <a:hlinkClick r:id="rId5" action="ppaction://hlinksldjump"/>
            </p:cNvPr>
            <p:cNvSpPr/>
            <p:nvPr/>
          </p:nvSpPr>
          <p:spPr>
            <a:xfrm>
              <a:off x="3733800" y="28956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495800" y="3429000"/>
              <a:ext cx="533400" cy="461665"/>
            </a:xfrm>
            <a:prstGeom prst="rect">
              <a:avLst/>
            </a:prstGeom>
            <a:noFill/>
          </p:spPr>
          <p:txBody>
            <a:bodyPr wrap="square" rtlCol="0">
              <a:spAutoFit/>
            </a:bodyPr>
            <a:lstStyle/>
            <a:p>
              <a:r>
                <a:rPr lang="en-US" sz="2400" b="1" dirty="0" smtClean="0">
                  <a:hlinkClick r:id="rId5" action="ppaction://hlinksldjump"/>
                </a:rPr>
                <a:t>Zn</a:t>
              </a:r>
              <a:endParaRPr lang="en-US" sz="2400" b="1" dirty="0"/>
            </a:p>
          </p:txBody>
        </p:sp>
        <p:sp>
          <p:nvSpPr>
            <p:cNvPr id="21" name="TextBox 20"/>
            <p:cNvSpPr txBox="1"/>
            <p:nvPr/>
          </p:nvSpPr>
          <p:spPr>
            <a:xfrm>
              <a:off x="3962400" y="3352800"/>
              <a:ext cx="533400" cy="369332"/>
            </a:xfrm>
            <a:prstGeom prst="rect">
              <a:avLst/>
            </a:prstGeom>
            <a:noFill/>
          </p:spPr>
          <p:txBody>
            <a:bodyPr wrap="square" rtlCol="0">
              <a:spAutoFit/>
            </a:bodyPr>
            <a:lstStyle/>
            <a:p>
              <a:r>
                <a:rPr lang="en-US" b="1" dirty="0" smtClean="0">
                  <a:hlinkClick r:id="rId5" action="ppaction://hlinksldjump"/>
                </a:rPr>
                <a:t>54</a:t>
              </a:r>
              <a:endParaRPr lang="en-US" sz="2400" b="1" dirty="0"/>
            </a:p>
          </p:txBody>
        </p:sp>
        <p:sp>
          <p:nvSpPr>
            <p:cNvPr id="22" name="TextBox 21"/>
            <p:cNvSpPr txBox="1"/>
            <p:nvPr/>
          </p:nvSpPr>
          <p:spPr>
            <a:xfrm>
              <a:off x="3962400" y="3810000"/>
              <a:ext cx="533400" cy="369332"/>
            </a:xfrm>
            <a:prstGeom prst="rect">
              <a:avLst/>
            </a:prstGeom>
            <a:noFill/>
          </p:spPr>
          <p:txBody>
            <a:bodyPr wrap="square" rtlCol="0">
              <a:spAutoFit/>
            </a:bodyPr>
            <a:lstStyle/>
            <a:p>
              <a:r>
                <a:rPr lang="en-US" b="1" dirty="0" smtClean="0">
                  <a:hlinkClick r:id="rId5" action="ppaction://hlinksldjump"/>
                </a:rPr>
                <a:t>30</a:t>
              </a:r>
              <a:endParaRPr lang="en-US" sz="2400" b="1" dirty="0"/>
            </a:p>
          </p:txBody>
        </p:sp>
      </p:grpSp>
    </p:spTree>
    <p:extLst>
      <p:ext uri="{BB962C8B-B14F-4D97-AF65-F5344CB8AC3E}">
        <p14:creationId xmlns:p14="http://schemas.microsoft.com/office/powerpoint/2010/main" xmlns="" val="418211544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1371600" y="3352800"/>
            <a:ext cx="1600200" cy="1600200"/>
            <a:chOff x="1143000" y="2819400"/>
            <a:chExt cx="1600200" cy="1600200"/>
          </a:xfrm>
        </p:grpSpPr>
        <p:sp>
          <p:nvSpPr>
            <p:cNvPr id="7" name="Rectangle 6"/>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981200" y="3352800"/>
              <a:ext cx="609600" cy="523220"/>
            </a:xfrm>
            <a:prstGeom prst="rect">
              <a:avLst/>
            </a:prstGeom>
            <a:noFill/>
          </p:spPr>
          <p:txBody>
            <a:bodyPr wrap="square" rtlCol="0">
              <a:spAutoFit/>
            </a:bodyPr>
            <a:lstStyle/>
            <a:p>
              <a:r>
                <a:rPr lang="en-US" sz="2800" b="1" dirty="0" smtClean="0"/>
                <a:t>Zn</a:t>
              </a:r>
              <a:endParaRPr lang="en-US" b="1" dirty="0"/>
            </a:p>
          </p:txBody>
        </p:sp>
        <p:sp>
          <p:nvSpPr>
            <p:cNvPr id="10" name="TextBox 9"/>
            <p:cNvSpPr txBox="1"/>
            <p:nvPr/>
          </p:nvSpPr>
          <p:spPr>
            <a:xfrm>
              <a:off x="1524000" y="3200400"/>
              <a:ext cx="533400" cy="400110"/>
            </a:xfrm>
            <a:prstGeom prst="rect">
              <a:avLst/>
            </a:prstGeom>
            <a:noFill/>
          </p:spPr>
          <p:txBody>
            <a:bodyPr wrap="square" rtlCol="0">
              <a:spAutoFit/>
            </a:bodyPr>
            <a:lstStyle/>
            <a:p>
              <a:r>
                <a:rPr lang="en-US" sz="2000" b="1" dirty="0" smtClean="0"/>
                <a:t>51</a:t>
              </a:r>
              <a:endParaRPr lang="en-US" sz="2000" b="1" dirty="0"/>
            </a:p>
          </p:txBody>
        </p:sp>
        <p:sp>
          <p:nvSpPr>
            <p:cNvPr id="11" name="TextBox 10"/>
            <p:cNvSpPr txBox="1"/>
            <p:nvPr/>
          </p:nvSpPr>
          <p:spPr>
            <a:xfrm>
              <a:off x="1524000" y="3657600"/>
              <a:ext cx="533400" cy="400110"/>
            </a:xfrm>
            <a:prstGeom prst="rect">
              <a:avLst/>
            </a:prstGeom>
            <a:noFill/>
          </p:spPr>
          <p:txBody>
            <a:bodyPr wrap="square" rtlCol="0">
              <a:spAutoFit/>
            </a:bodyPr>
            <a:lstStyle/>
            <a:p>
              <a:r>
                <a:rPr lang="en-US" sz="2000" b="1" dirty="0" smtClean="0"/>
                <a:t>31</a:t>
              </a:r>
              <a:endParaRPr lang="en-US" sz="2000" b="1" dirty="0"/>
            </a:p>
          </p:txBody>
        </p:sp>
      </p:grpSp>
      <p:sp>
        <p:nvSpPr>
          <p:cNvPr id="12" name="Rectangle 11"/>
          <p:cNvSpPr/>
          <p:nvPr/>
        </p:nvSpPr>
        <p:spPr>
          <a:xfrm>
            <a:off x="1066800" y="1752600"/>
            <a:ext cx="7086600" cy="923330"/>
          </a:xfrm>
          <a:prstGeom prst="rect">
            <a:avLst/>
          </a:prstGeom>
        </p:spPr>
        <p:txBody>
          <a:bodyPr wrap="square">
            <a:spAutoFit/>
          </a:bodyPr>
          <a:lstStyle/>
          <a:p>
            <a:pPr algn="ctr"/>
            <a:r>
              <a:rPr lang="en-US" dirty="0" smtClean="0"/>
              <a:t>Isotopes are atoms with the same # of protons (same element), but different #s of neutrons.  This means the </a:t>
            </a:r>
            <a:r>
              <a:rPr lang="en-US" b="1" i="1" dirty="0" smtClean="0"/>
              <a:t>mass # changes</a:t>
            </a:r>
            <a:r>
              <a:rPr lang="en-US" dirty="0" smtClean="0"/>
              <a:t>, nothing else!</a:t>
            </a:r>
            <a:endParaRPr lang="en-US" dirty="0"/>
          </a:p>
        </p:txBody>
      </p:sp>
      <p:sp>
        <p:nvSpPr>
          <p:cNvPr id="13" name="TextBox 12"/>
          <p:cNvSpPr txBox="1"/>
          <p:nvPr/>
        </p:nvSpPr>
        <p:spPr>
          <a:xfrm>
            <a:off x="4953000" y="2819400"/>
            <a:ext cx="3276600" cy="923330"/>
          </a:xfrm>
          <a:prstGeom prst="rect">
            <a:avLst/>
          </a:prstGeom>
          <a:noFill/>
        </p:spPr>
        <p:txBody>
          <a:bodyPr wrap="square" rtlCol="0">
            <a:spAutoFit/>
          </a:bodyPr>
          <a:lstStyle/>
          <a:p>
            <a:r>
              <a:rPr lang="en-US" dirty="0" smtClean="0"/>
              <a:t>Mass # has to change because it has a different # of neutrons.</a:t>
            </a:r>
            <a:endParaRPr lang="en-US" dirty="0"/>
          </a:p>
        </p:txBody>
      </p:sp>
      <p:cxnSp>
        <p:nvCxnSpPr>
          <p:cNvPr id="14" name="Straight Arrow Connector 13"/>
          <p:cNvCxnSpPr/>
          <p:nvPr/>
        </p:nvCxnSpPr>
        <p:spPr>
          <a:xfrm flipH="1">
            <a:off x="2133600" y="3276600"/>
            <a:ext cx="2667000" cy="457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029200" y="3962400"/>
            <a:ext cx="2743200" cy="646331"/>
          </a:xfrm>
          <a:prstGeom prst="rect">
            <a:avLst/>
          </a:prstGeom>
          <a:noFill/>
        </p:spPr>
        <p:txBody>
          <a:bodyPr wrap="square" rtlCol="0">
            <a:spAutoFit/>
          </a:bodyPr>
          <a:lstStyle/>
          <a:p>
            <a:r>
              <a:rPr lang="en-US" dirty="0" smtClean="0"/>
              <a:t>The element name does not change.</a:t>
            </a:r>
            <a:endParaRPr lang="en-US" dirty="0"/>
          </a:p>
        </p:txBody>
      </p:sp>
      <p:cxnSp>
        <p:nvCxnSpPr>
          <p:cNvPr id="16" name="Straight Arrow Connector 15"/>
          <p:cNvCxnSpPr/>
          <p:nvPr/>
        </p:nvCxnSpPr>
        <p:spPr>
          <a:xfrm flipH="1">
            <a:off x="2819400" y="4191000"/>
            <a:ext cx="20574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09800" y="5334000"/>
            <a:ext cx="3581400" cy="1200329"/>
          </a:xfrm>
          <a:prstGeom prst="rect">
            <a:avLst/>
          </a:prstGeom>
          <a:noFill/>
        </p:spPr>
        <p:txBody>
          <a:bodyPr wrap="square" rtlCol="0">
            <a:spAutoFit/>
          </a:bodyPr>
          <a:lstStyle/>
          <a:p>
            <a:r>
              <a:rPr lang="en-US" dirty="0" smtClean="0"/>
              <a:t>The atomic number, (# of protons) does not change.  If it changes, you have a new element.</a:t>
            </a:r>
            <a:endParaRPr lang="en-US" dirty="0"/>
          </a:p>
        </p:txBody>
      </p:sp>
      <p:cxnSp>
        <p:nvCxnSpPr>
          <p:cNvPr id="19" name="Straight Arrow Connector 18"/>
          <p:cNvCxnSpPr/>
          <p:nvPr/>
        </p:nvCxnSpPr>
        <p:spPr>
          <a:xfrm flipH="1" flipV="1">
            <a:off x="1981200" y="4648200"/>
            <a:ext cx="228600" cy="990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143000" y="1752600"/>
            <a:ext cx="7086600" cy="923330"/>
          </a:xfrm>
          <a:prstGeom prst="rect">
            <a:avLst/>
          </a:prstGeom>
        </p:spPr>
        <p:txBody>
          <a:bodyPr wrap="square">
            <a:spAutoFit/>
          </a:bodyPr>
          <a:lstStyle/>
          <a:p>
            <a:pPr algn="ctr"/>
            <a:r>
              <a:rPr lang="en-US" dirty="0" smtClean="0"/>
              <a:t>Isotopes are atoms with the same # of protons (same element), but different #s of neutrons.  This means the </a:t>
            </a:r>
            <a:r>
              <a:rPr lang="en-US" b="1" i="1" dirty="0" smtClean="0"/>
              <a:t>mass # changes</a:t>
            </a:r>
            <a:r>
              <a:rPr lang="en-US" dirty="0" smtClean="0"/>
              <a:t>, nothing else!</a:t>
            </a:r>
            <a:endParaRPr lang="en-US" dirty="0"/>
          </a:p>
        </p:txBody>
      </p:sp>
      <p:sp>
        <p:nvSpPr>
          <p:cNvPr id="13" name="TextBox 12"/>
          <p:cNvSpPr txBox="1"/>
          <p:nvPr/>
        </p:nvSpPr>
        <p:spPr>
          <a:xfrm>
            <a:off x="4953000" y="2819400"/>
            <a:ext cx="3276600" cy="923330"/>
          </a:xfrm>
          <a:prstGeom prst="rect">
            <a:avLst/>
          </a:prstGeom>
          <a:noFill/>
        </p:spPr>
        <p:txBody>
          <a:bodyPr wrap="square" rtlCol="0">
            <a:spAutoFit/>
          </a:bodyPr>
          <a:lstStyle/>
          <a:p>
            <a:r>
              <a:rPr lang="en-US" dirty="0" smtClean="0"/>
              <a:t>Mass # has to change because it has a different # of neutrons.</a:t>
            </a:r>
            <a:endParaRPr lang="en-US" dirty="0"/>
          </a:p>
        </p:txBody>
      </p:sp>
      <p:sp>
        <p:nvSpPr>
          <p:cNvPr id="15" name="TextBox 14"/>
          <p:cNvSpPr txBox="1"/>
          <p:nvPr/>
        </p:nvSpPr>
        <p:spPr>
          <a:xfrm>
            <a:off x="5029200" y="3962400"/>
            <a:ext cx="3657600" cy="1200329"/>
          </a:xfrm>
          <a:prstGeom prst="rect">
            <a:avLst/>
          </a:prstGeom>
          <a:noFill/>
        </p:spPr>
        <p:txBody>
          <a:bodyPr wrap="square" rtlCol="0">
            <a:spAutoFit/>
          </a:bodyPr>
          <a:lstStyle/>
          <a:p>
            <a:r>
              <a:rPr lang="en-US" dirty="0" smtClean="0"/>
              <a:t>The element name does not change.  By changing the name, you’ve changed the # of protons.</a:t>
            </a:r>
            <a:endParaRPr lang="en-US" dirty="0"/>
          </a:p>
        </p:txBody>
      </p:sp>
      <p:cxnSp>
        <p:nvCxnSpPr>
          <p:cNvPr id="16" name="Straight Arrow Connector 15"/>
          <p:cNvCxnSpPr/>
          <p:nvPr/>
        </p:nvCxnSpPr>
        <p:spPr>
          <a:xfrm flipH="1">
            <a:off x="2819400" y="4191000"/>
            <a:ext cx="20574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09800" y="5334000"/>
            <a:ext cx="3581400" cy="1200329"/>
          </a:xfrm>
          <a:prstGeom prst="rect">
            <a:avLst/>
          </a:prstGeom>
          <a:noFill/>
        </p:spPr>
        <p:txBody>
          <a:bodyPr wrap="square" rtlCol="0">
            <a:spAutoFit/>
          </a:bodyPr>
          <a:lstStyle/>
          <a:p>
            <a:r>
              <a:rPr lang="en-US" dirty="0" smtClean="0"/>
              <a:t>The atomic number, (# of protons) does not change.  If it changes, you have a new element.</a:t>
            </a:r>
            <a:endParaRPr lang="en-US" dirty="0"/>
          </a:p>
        </p:txBody>
      </p:sp>
      <p:grpSp>
        <p:nvGrpSpPr>
          <p:cNvPr id="20" name="Group 19"/>
          <p:cNvGrpSpPr/>
          <p:nvPr/>
        </p:nvGrpSpPr>
        <p:grpSpPr>
          <a:xfrm>
            <a:off x="1066800" y="3429000"/>
            <a:ext cx="1600200" cy="1600200"/>
            <a:chOff x="1143000" y="2819400"/>
            <a:chExt cx="1600200" cy="1600200"/>
          </a:xfrm>
        </p:grpSpPr>
        <p:sp>
          <p:nvSpPr>
            <p:cNvPr id="21" name="Rectangle 20"/>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981200" y="3352800"/>
              <a:ext cx="609600" cy="400110"/>
            </a:xfrm>
            <a:prstGeom prst="rect">
              <a:avLst/>
            </a:prstGeom>
            <a:noFill/>
          </p:spPr>
          <p:txBody>
            <a:bodyPr wrap="square" rtlCol="0">
              <a:spAutoFit/>
            </a:bodyPr>
            <a:lstStyle/>
            <a:p>
              <a:r>
                <a:rPr lang="en-US" sz="2000" b="1" dirty="0" err="1" smtClean="0"/>
                <a:t>Ga</a:t>
              </a:r>
              <a:endParaRPr lang="en-US" sz="1400" b="1" dirty="0"/>
            </a:p>
          </p:txBody>
        </p:sp>
        <p:sp>
          <p:nvSpPr>
            <p:cNvPr id="23" name="TextBox 22"/>
            <p:cNvSpPr txBox="1"/>
            <p:nvPr/>
          </p:nvSpPr>
          <p:spPr>
            <a:xfrm>
              <a:off x="1524000" y="3200400"/>
              <a:ext cx="533400" cy="400110"/>
            </a:xfrm>
            <a:prstGeom prst="rect">
              <a:avLst/>
            </a:prstGeom>
            <a:noFill/>
          </p:spPr>
          <p:txBody>
            <a:bodyPr wrap="square" rtlCol="0">
              <a:spAutoFit/>
            </a:bodyPr>
            <a:lstStyle/>
            <a:p>
              <a:r>
                <a:rPr lang="en-US" sz="2000" b="1" dirty="0" smtClean="0"/>
                <a:t>51</a:t>
              </a:r>
              <a:endParaRPr lang="en-US" sz="2000" b="1" dirty="0"/>
            </a:p>
          </p:txBody>
        </p:sp>
        <p:sp>
          <p:nvSpPr>
            <p:cNvPr id="24" name="TextBox 23"/>
            <p:cNvSpPr txBox="1"/>
            <p:nvPr/>
          </p:nvSpPr>
          <p:spPr>
            <a:xfrm>
              <a:off x="1524000" y="3657600"/>
              <a:ext cx="533400" cy="400110"/>
            </a:xfrm>
            <a:prstGeom prst="rect">
              <a:avLst/>
            </a:prstGeom>
            <a:noFill/>
          </p:spPr>
          <p:txBody>
            <a:bodyPr wrap="square" rtlCol="0">
              <a:spAutoFit/>
            </a:bodyPr>
            <a:lstStyle/>
            <a:p>
              <a:r>
                <a:rPr lang="en-US" sz="2000" b="1" dirty="0" smtClean="0"/>
                <a:t>31</a:t>
              </a:r>
              <a:endParaRPr lang="en-US" sz="2000" b="1" dirty="0"/>
            </a:p>
          </p:txBody>
        </p:sp>
      </p:grpSp>
      <p:cxnSp>
        <p:nvCxnSpPr>
          <p:cNvPr id="19" name="Straight Arrow Connector 18"/>
          <p:cNvCxnSpPr/>
          <p:nvPr/>
        </p:nvCxnSpPr>
        <p:spPr>
          <a:xfrm flipH="1" flipV="1">
            <a:off x="1752600" y="4648200"/>
            <a:ext cx="228600" cy="990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905000" y="3352800"/>
            <a:ext cx="2667000" cy="457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1524000" y="3048000"/>
            <a:ext cx="1600200" cy="1600200"/>
            <a:chOff x="1143000" y="2819400"/>
            <a:chExt cx="1600200" cy="1600200"/>
          </a:xfrm>
        </p:grpSpPr>
        <p:sp>
          <p:nvSpPr>
            <p:cNvPr id="8" name="Rectangle 7"/>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981200" y="3352800"/>
              <a:ext cx="609600" cy="523220"/>
            </a:xfrm>
            <a:prstGeom prst="rect">
              <a:avLst/>
            </a:prstGeom>
            <a:noFill/>
          </p:spPr>
          <p:txBody>
            <a:bodyPr wrap="square" rtlCol="0">
              <a:spAutoFit/>
            </a:bodyPr>
            <a:lstStyle/>
            <a:p>
              <a:r>
                <a:rPr lang="en-US" sz="2800" b="1" dirty="0" smtClean="0"/>
                <a:t>Zn</a:t>
              </a:r>
              <a:endParaRPr lang="en-US" b="1" dirty="0"/>
            </a:p>
          </p:txBody>
        </p:sp>
        <p:sp>
          <p:nvSpPr>
            <p:cNvPr id="10" name="TextBox 9"/>
            <p:cNvSpPr txBox="1"/>
            <p:nvPr/>
          </p:nvSpPr>
          <p:spPr>
            <a:xfrm>
              <a:off x="1524000" y="3200400"/>
              <a:ext cx="533400" cy="400110"/>
            </a:xfrm>
            <a:prstGeom prst="rect">
              <a:avLst/>
            </a:prstGeom>
            <a:noFill/>
          </p:spPr>
          <p:txBody>
            <a:bodyPr wrap="square" rtlCol="0">
              <a:spAutoFit/>
            </a:bodyPr>
            <a:lstStyle/>
            <a:p>
              <a:r>
                <a:rPr lang="en-US" sz="2000" b="1" dirty="0" smtClean="0"/>
                <a:t>54</a:t>
              </a:r>
              <a:endParaRPr lang="en-US" sz="2000" b="1" dirty="0"/>
            </a:p>
          </p:txBody>
        </p:sp>
        <p:sp>
          <p:nvSpPr>
            <p:cNvPr id="11" name="TextBox 10"/>
            <p:cNvSpPr txBox="1"/>
            <p:nvPr/>
          </p:nvSpPr>
          <p:spPr>
            <a:xfrm>
              <a:off x="1524000" y="3657600"/>
              <a:ext cx="533400" cy="400110"/>
            </a:xfrm>
            <a:prstGeom prst="rect">
              <a:avLst/>
            </a:prstGeom>
            <a:noFill/>
          </p:spPr>
          <p:txBody>
            <a:bodyPr wrap="square" rtlCol="0">
              <a:spAutoFit/>
            </a:bodyPr>
            <a:lstStyle/>
            <a:p>
              <a:r>
                <a:rPr lang="en-US" sz="2000" b="1" dirty="0" smtClean="0"/>
                <a:t>30</a:t>
              </a:r>
              <a:endParaRPr lang="en-US" sz="2000" b="1" dirty="0"/>
            </a:p>
          </p:txBody>
        </p:sp>
      </p:grpSp>
      <p:sp>
        <p:nvSpPr>
          <p:cNvPr id="12" name="Rectangle 11"/>
          <p:cNvSpPr/>
          <p:nvPr/>
        </p:nvSpPr>
        <p:spPr>
          <a:xfrm>
            <a:off x="1143000" y="1752600"/>
            <a:ext cx="7086600" cy="923330"/>
          </a:xfrm>
          <a:prstGeom prst="rect">
            <a:avLst/>
          </a:prstGeom>
        </p:spPr>
        <p:txBody>
          <a:bodyPr wrap="square">
            <a:spAutoFit/>
          </a:bodyPr>
          <a:lstStyle/>
          <a:p>
            <a:pPr algn="ctr"/>
            <a:r>
              <a:rPr lang="en-US" dirty="0" smtClean="0"/>
              <a:t>Isotopes are atoms with the same # of protons (same element), but different #s of neutrons.  This means the </a:t>
            </a:r>
            <a:r>
              <a:rPr lang="en-US" b="1" i="1" dirty="0" smtClean="0"/>
              <a:t>mass # changes</a:t>
            </a:r>
            <a:r>
              <a:rPr lang="en-US" dirty="0" smtClean="0"/>
              <a:t>, nothing else!</a:t>
            </a:r>
            <a:endParaRPr lang="en-US" dirty="0"/>
          </a:p>
        </p:txBody>
      </p:sp>
      <p:cxnSp>
        <p:nvCxnSpPr>
          <p:cNvPr id="14" name="Straight Arrow Connector 13"/>
          <p:cNvCxnSpPr>
            <a:stCxn id="23" idx="1"/>
          </p:cNvCxnSpPr>
          <p:nvPr/>
        </p:nvCxnSpPr>
        <p:spPr>
          <a:xfrm flipH="1" flipV="1">
            <a:off x="2971800" y="3886200"/>
            <a:ext cx="2438400" cy="55176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2133600" y="4267200"/>
            <a:ext cx="1219200" cy="1066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2362200" y="3048000"/>
            <a:ext cx="2667000" cy="457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410200" y="4114800"/>
            <a:ext cx="2743200" cy="646331"/>
          </a:xfrm>
          <a:prstGeom prst="rect">
            <a:avLst/>
          </a:prstGeom>
          <a:noFill/>
        </p:spPr>
        <p:txBody>
          <a:bodyPr wrap="square" rtlCol="0">
            <a:spAutoFit/>
          </a:bodyPr>
          <a:lstStyle/>
          <a:p>
            <a:r>
              <a:rPr lang="en-US" dirty="0" smtClean="0"/>
              <a:t>The element name does not change.</a:t>
            </a:r>
            <a:endParaRPr lang="en-US" dirty="0"/>
          </a:p>
        </p:txBody>
      </p:sp>
      <p:sp>
        <p:nvSpPr>
          <p:cNvPr id="24" name="TextBox 23"/>
          <p:cNvSpPr txBox="1"/>
          <p:nvPr/>
        </p:nvSpPr>
        <p:spPr>
          <a:xfrm>
            <a:off x="2209800" y="5486400"/>
            <a:ext cx="2743200" cy="923330"/>
          </a:xfrm>
          <a:prstGeom prst="rect">
            <a:avLst/>
          </a:prstGeom>
          <a:noFill/>
        </p:spPr>
        <p:txBody>
          <a:bodyPr wrap="square" rtlCol="0">
            <a:spAutoFit/>
          </a:bodyPr>
          <a:lstStyle/>
          <a:p>
            <a:r>
              <a:rPr lang="en-US" dirty="0" smtClean="0"/>
              <a:t>The atomic number, (# of protons) does not change.</a:t>
            </a:r>
            <a:endParaRPr lang="en-US" dirty="0"/>
          </a:p>
        </p:txBody>
      </p:sp>
      <p:sp>
        <p:nvSpPr>
          <p:cNvPr id="25" name="TextBox 24"/>
          <p:cNvSpPr txBox="1"/>
          <p:nvPr/>
        </p:nvSpPr>
        <p:spPr>
          <a:xfrm>
            <a:off x="5257800" y="2819400"/>
            <a:ext cx="3276600" cy="923330"/>
          </a:xfrm>
          <a:prstGeom prst="rect">
            <a:avLst/>
          </a:prstGeom>
          <a:noFill/>
        </p:spPr>
        <p:txBody>
          <a:bodyPr wrap="square" rtlCol="0">
            <a:spAutoFit/>
          </a:bodyPr>
          <a:lstStyle/>
          <a:p>
            <a:r>
              <a:rPr lang="en-US" dirty="0" smtClean="0"/>
              <a:t>Mass # changes because it has a different # of neutrons.</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protons does the represented atom have?</a:t>
            </a:r>
            <a:endParaRPr lang="en-US" dirty="0"/>
          </a:p>
        </p:txBody>
      </p:sp>
      <p:grpSp>
        <p:nvGrpSpPr>
          <p:cNvPr id="4" name="Group 3"/>
          <p:cNvGrpSpPr/>
          <p:nvPr/>
        </p:nvGrpSpPr>
        <p:grpSpPr>
          <a:xfrm>
            <a:off x="3505200" y="2286000"/>
            <a:ext cx="1600200" cy="1600200"/>
            <a:chOff x="1143000" y="2819400"/>
            <a:chExt cx="1600200" cy="1600200"/>
          </a:xfrm>
        </p:grpSpPr>
        <p:sp>
          <p:nvSpPr>
            <p:cNvPr id="5" name="Rectangle 4"/>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981200" y="3352800"/>
              <a:ext cx="609600" cy="400110"/>
            </a:xfrm>
            <a:prstGeom prst="rect">
              <a:avLst/>
            </a:prstGeom>
            <a:noFill/>
          </p:spPr>
          <p:txBody>
            <a:bodyPr wrap="square" rtlCol="0">
              <a:spAutoFit/>
            </a:bodyPr>
            <a:lstStyle/>
            <a:p>
              <a:r>
                <a:rPr lang="en-US" sz="2000" b="1" dirty="0" smtClean="0"/>
                <a:t>S</a:t>
              </a:r>
              <a:endParaRPr lang="en-US" sz="1400" b="1" dirty="0"/>
            </a:p>
          </p:txBody>
        </p:sp>
        <p:sp>
          <p:nvSpPr>
            <p:cNvPr id="7" name="TextBox 6"/>
            <p:cNvSpPr txBox="1"/>
            <p:nvPr/>
          </p:nvSpPr>
          <p:spPr>
            <a:xfrm>
              <a:off x="1524000" y="3200400"/>
              <a:ext cx="533400" cy="400110"/>
            </a:xfrm>
            <a:prstGeom prst="rect">
              <a:avLst/>
            </a:prstGeom>
            <a:noFill/>
          </p:spPr>
          <p:txBody>
            <a:bodyPr wrap="square" rtlCol="0">
              <a:spAutoFit/>
            </a:bodyPr>
            <a:lstStyle/>
            <a:p>
              <a:r>
                <a:rPr lang="en-US" sz="2000" b="1" dirty="0" smtClean="0"/>
                <a:t>25</a:t>
              </a:r>
              <a:endParaRPr lang="en-US" sz="2000" b="1" dirty="0"/>
            </a:p>
          </p:txBody>
        </p:sp>
        <p:sp>
          <p:nvSpPr>
            <p:cNvPr id="8" name="TextBox 7"/>
            <p:cNvSpPr txBox="1"/>
            <p:nvPr/>
          </p:nvSpPr>
          <p:spPr>
            <a:xfrm>
              <a:off x="1524000" y="3657600"/>
              <a:ext cx="533400" cy="400110"/>
            </a:xfrm>
            <a:prstGeom prst="rect">
              <a:avLst/>
            </a:prstGeom>
            <a:noFill/>
          </p:spPr>
          <p:txBody>
            <a:bodyPr wrap="square" rtlCol="0">
              <a:spAutoFit/>
            </a:bodyPr>
            <a:lstStyle/>
            <a:p>
              <a:r>
                <a:rPr lang="en-US" sz="2000" b="1" dirty="0" smtClean="0"/>
                <a:t>16</a:t>
              </a:r>
              <a:endParaRPr lang="en-US" sz="2000" b="1" dirty="0"/>
            </a:p>
          </p:txBody>
        </p:sp>
      </p:grpSp>
      <p:sp>
        <p:nvSpPr>
          <p:cNvPr id="9" name="Rounded Rectangle 8"/>
          <p:cNvSpPr/>
          <p:nvPr/>
        </p:nvSpPr>
        <p:spPr>
          <a:xfrm>
            <a:off x="838200" y="4953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9</a:t>
            </a:r>
            <a:endParaRPr lang="en-US" b="1" dirty="0"/>
          </a:p>
        </p:txBody>
      </p:sp>
      <p:sp>
        <p:nvSpPr>
          <p:cNvPr id="10" name="Rounded Rectangle 9"/>
          <p:cNvSpPr/>
          <p:nvPr/>
        </p:nvSpPr>
        <p:spPr>
          <a:xfrm>
            <a:off x="3505200" y="4953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25</a:t>
            </a:r>
            <a:endParaRPr lang="en-US" b="1" dirty="0"/>
          </a:p>
        </p:txBody>
      </p:sp>
      <p:sp>
        <p:nvSpPr>
          <p:cNvPr id="11" name="Rounded Rectangle 10"/>
          <p:cNvSpPr/>
          <p:nvPr/>
        </p:nvSpPr>
        <p:spPr>
          <a:xfrm>
            <a:off x="6172200" y="4953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16</a:t>
            </a:r>
            <a:endParaRPr lang="en-US" b="1" dirty="0"/>
          </a:p>
        </p:txBody>
      </p:sp>
    </p:spTree>
    <p:extLst>
      <p:ext uri="{BB962C8B-B14F-4D97-AF65-F5344CB8AC3E}">
        <p14:creationId xmlns:p14="http://schemas.microsoft.com/office/powerpoint/2010/main" xmlns="" val="12235083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457200" y="1752600"/>
            <a:ext cx="8229600" cy="4373563"/>
          </a:xfrm>
        </p:spPr>
        <p:txBody>
          <a:bodyPr>
            <a:normAutofit/>
          </a:bodyPr>
          <a:lstStyle/>
          <a:p>
            <a:pPr algn="ctr"/>
            <a:r>
              <a:rPr lang="en-US" b="1" dirty="0" smtClean="0"/>
              <a:t>25 is the mass #.  This is found by adding the # of protons to the # of neutrons</a:t>
            </a:r>
            <a:endParaRPr lang="en-US" b="1" dirty="0"/>
          </a:p>
        </p:txBody>
      </p:sp>
      <p:grpSp>
        <p:nvGrpSpPr>
          <p:cNvPr id="5" name="Group 4"/>
          <p:cNvGrpSpPr/>
          <p:nvPr/>
        </p:nvGrpSpPr>
        <p:grpSpPr>
          <a:xfrm>
            <a:off x="3581400" y="3048000"/>
            <a:ext cx="1600200" cy="1600200"/>
            <a:chOff x="1143000" y="2819400"/>
            <a:chExt cx="1600200" cy="1600200"/>
          </a:xfrm>
        </p:grpSpPr>
        <p:sp>
          <p:nvSpPr>
            <p:cNvPr id="6" name="Rectangle 5"/>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81200" y="3352800"/>
              <a:ext cx="609600" cy="400110"/>
            </a:xfrm>
            <a:prstGeom prst="rect">
              <a:avLst/>
            </a:prstGeom>
            <a:noFill/>
          </p:spPr>
          <p:txBody>
            <a:bodyPr wrap="square" rtlCol="0">
              <a:spAutoFit/>
            </a:bodyPr>
            <a:lstStyle/>
            <a:p>
              <a:r>
                <a:rPr lang="en-US" sz="2000" b="1" dirty="0" smtClean="0"/>
                <a:t>S</a:t>
              </a:r>
              <a:endParaRPr lang="en-US" sz="1400" b="1" dirty="0"/>
            </a:p>
          </p:txBody>
        </p:sp>
        <p:sp>
          <p:nvSpPr>
            <p:cNvPr id="9" name="TextBox 8"/>
            <p:cNvSpPr txBox="1"/>
            <p:nvPr/>
          </p:nvSpPr>
          <p:spPr>
            <a:xfrm>
              <a:off x="1524000" y="3200400"/>
              <a:ext cx="533400" cy="400110"/>
            </a:xfrm>
            <a:prstGeom prst="rect">
              <a:avLst/>
            </a:prstGeom>
            <a:noFill/>
          </p:spPr>
          <p:txBody>
            <a:bodyPr wrap="square" rtlCol="0">
              <a:spAutoFit/>
            </a:bodyPr>
            <a:lstStyle/>
            <a:p>
              <a:r>
                <a:rPr lang="en-US" sz="2000" b="1" dirty="0" smtClean="0"/>
                <a:t>25</a:t>
              </a:r>
              <a:endParaRPr lang="en-US" sz="2000" b="1" dirty="0"/>
            </a:p>
          </p:txBody>
        </p:sp>
        <p:sp>
          <p:nvSpPr>
            <p:cNvPr id="10" name="TextBox 9"/>
            <p:cNvSpPr txBox="1"/>
            <p:nvPr/>
          </p:nvSpPr>
          <p:spPr>
            <a:xfrm>
              <a:off x="1524000" y="3657600"/>
              <a:ext cx="533400" cy="400110"/>
            </a:xfrm>
            <a:prstGeom prst="rect">
              <a:avLst/>
            </a:prstGeom>
            <a:noFill/>
          </p:spPr>
          <p:txBody>
            <a:bodyPr wrap="square" rtlCol="0">
              <a:spAutoFit/>
            </a:bodyPr>
            <a:lstStyle/>
            <a:p>
              <a:r>
                <a:rPr lang="en-US" sz="2000" b="1" dirty="0" smtClean="0"/>
                <a:t>16</a:t>
              </a:r>
              <a:endParaRPr lang="en-US" sz="2000" b="1" dirty="0"/>
            </a:p>
          </p:txBody>
        </p:sp>
      </p:grpSp>
      <p:sp>
        <p:nvSpPr>
          <p:cNvPr id="12" name="TextBox 11"/>
          <p:cNvSpPr txBox="1"/>
          <p:nvPr/>
        </p:nvSpPr>
        <p:spPr>
          <a:xfrm>
            <a:off x="1219200" y="3124200"/>
            <a:ext cx="1447800" cy="369332"/>
          </a:xfrm>
          <a:prstGeom prst="rect">
            <a:avLst/>
          </a:prstGeom>
          <a:noFill/>
        </p:spPr>
        <p:txBody>
          <a:bodyPr wrap="square" rtlCol="0">
            <a:spAutoFit/>
          </a:bodyPr>
          <a:lstStyle/>
          <a:p>
            <a:pPr algn="ctr"/>
            <a:r>
              <a:rPr lang="en-US" dirty="0" smtClean="0"/>
              <a:t>Mass #</a:t>
            </a:r>
            <a:endParaRPr lang="en-US" dirty="0"/>
          </a:p>
        </p:txBody>
      </p:sp>
      <p:cxnSp>
        <p:nvCxnSpPr>
          <p:cNvPr id="14" name="Straight Arrow Connector 13"/>
          <p:cNvCxnSpPr>
            <a:endCxn id="9" idx="1"/>
          </p:cNvCxnSpPr>
          <p:nvPr/>
        </p:nvCxnSpPr>
        <p:spPr>
          <a:xfrm>
            <a:off x="2514600" y="3276600"/>
            <a:ext cx="1447800" cy="35245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457200" y="1752600"/>
            <a:ext cx="8229600" cy="4373563"/>
          </a:xfrm>
        </p:spPr>
        <p:txBody>
          <a:bodyPr>
            <a:normAutofit/>
          </a:bodyPr>
          <a:lstStyle/>
          <a:p>
            <a:pPr algn="ctr"/>
            <a:r>
              <a:rPr lang="en-US" b="1" dirty="0" smtClean="0"/>
              <a:t>9 is the number of neutrons.  This is found by taking the Mass # - the Atomic #.  </a:t>
            </a:r>
            <a:endParaRPr lang="en-US" b="1" dirty="0"/>
          </a:p>
        </p:txBody>
      </p:sp>
      <p:grpSp>
        <p:nvGrpSpPr>
          <p:cNvPr id="3" name="Group 4"/>
          <p:cNvGrpSpPr/>
          <p:nvPr/>
        </p:nvGrpSpPr>
        <p:grpSpPr>
          <a:xfrm>
            <a:off x="3581400" y="3048000"/>
            <a:ext cx="1600200" cy="1600200"/>
            <a:chOff x="1143000" y="2819400"/>
            <a:chExt cx="1600200" cy="1600200"/>
          </a:xfrm>
        </p:grpSpPr>
        <p:sp>
          <p:nvSpPr>
            <p:cNvPr id="6" name="Rectangle 5"/>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81200" y="3352800"/>
              <a:ext cx="609600" cy="400110"/>
            </a:xfrm>
            <a:prstGeom prst="rect">
              <a:avLst/>
            </a:prstGeom>
            <a:noFill/>
          </p:spPr>
          <p:txBody>
            <a:bodyPr wrap="square" rtlCol="0">
              <a:spAutoFit/>
            </a:bodyPr>
            <a:lstStyle/>
            <a:p>
              <a:r>
                <a:rPr lang="en-US" sz="2000" b="1" dirty="0" smtClean="0"/>
                <a:t>S</a:t>
              </a:r>
              <a:endParaRPr lang="en-US" sz="1400" b="1" dirty="0"/>
            </a:p>
          </p:txBody>
        </p:sp>
        <p:sp>
          <p:nvSpPr>
            <p:cNvPr id="9" name="TextBox 8"/>
            <p:cNvSpPr txBox="1"/>
            <p:nvPr/>
          </p:nvSpPr>
          <p:spPr>
            <a:xfrm>
              <a:off x="1524000" y="3200400"/>
              <a:ext cx="533400" cy="400110"/>
            </a:xfrm>
            <a:prstGeom prst="rect">
              <a:avLst/>
            </a:prstGeom>
            <a:noFill/>
          </p:spPr>
          <p:txBody>
            <a:bodyPr wrap="square" rtlCol="0">
              <a:spAutoFit/>
            </a:bodyPr>
            <a:lstStyle/>
            <a:p>
              <a:r>
                <a:rPr lang="en-US" sz="2000" b="1" dirty="0" smtClean="0"/>
                <a:t>25</a:t>
              </a:r>
              <a:endParaRPr lang="en-US" sz="2000" b="1" dirty="0"/>
            </a:p>
          </p:txBody>
        </p:sp>
        <p:sp>
          <p:nvSpPr>
            <p:cNvPr id="10" name="TextBox 9"/>
            <p:cNvSpPr txBox="1"/>
            <p:nvPr/>
          </p:nvSpPr>
          <p:spPr>
            <a:xfrm>
              <a:off x="1524000" y="3657600"/>
              <a:ext cx="533400" cy="400110"/>
            </a:xfrm>
            <a:prstGeom prst="rect">
              <a:avLst/>
            </a:prstGeom>
            <a:noFill/>
          </p:spPr>
          <p:txBody>
            <a:bodyPr wrap="square" rtlCol="0">
              <a:spAutoFit/>
            </a:bodyPr>
            <a:lstStyle/>
            <a:p>
              <a:r>
                <a:rPr lang="en-US" sz="2000" b="1" dirty="0" smtClean="0"/>
                <a:t>16</a:t>
              </a:r>
              <a:endParaRPr lang="en-US" sz="2000" b="1" dirty="0"/>
            </a:p>
          </p:txBody>
        </p:sp>
      </p:grpSp>
      <p:sp>
        <p:nvSpPr>
          <p:cNvPr id="11" name="TextBox 10"/>
          <p:cNvSpPr txBox="1"/>
          <p:nvPr/>
        </p:nvSpPr>
        <p:spPr>
          <a:xfrm>
            <a:off x="1143000" y="4648200"/>
            <a:ext cx="1447800" cy="646331"/>
          </a:xfrm>
          <a:prstGeom prst="rect">
            <a:avLst/>
          </a:prstGeom>
          <a:noFill/>
        </p:spPr>
        <p:txBody>
          <a:bodyPr wrap="square" rtlCol="0">
            <a:spAutoFit/>
          </a:bodyPr>
          <a:lstStyle/>
          <a:p>
            <a:pPr algn="ctr"/>
            <a:r>
              <a:rPr lang="en-US" dirty="0" smtClean="0"/>
              <a:t>The atomic number</a:t>
            </a:r>
            <a:endParaRPr lang="en-US" dirty="0"/>
          </a:p>
        </p:txBody>
      </p:sp>
      <p:sp>
        <p:nvSpPr>
          <p:cNvPr id="12" name="TextBox 11"/>
          <p:cNvSpPr txBox="1"/>
          <p:nvPr/>
        </p:nvSpPr>
        <p:spPr>
          <a:xfrm>
            <a:off x="1219200" y="3124200"/>
            <a:ext cx="1447800" cy="369332"/>
          </a:xfrm>
          <a:prstGeom prst="rect">
            <a:avLst/>
          </a:prstGeom>
          <a:noFill/>
        </p:spPr>
        <p:txBody>
          <a:bodyPr wrap="square" rtlCol="0">
            <a:spAutoFit/>
          </a:bodyPr>
          <a:lstStyle/>
          <a:p>
            <a:pPr algn="ctr"/>
            <a:r>
              <a:rPr lang="en-US" dirty="0" smtClean="0"/>
              <a:t>Mass #</a:t>
            </a:r>
            <a:endParaRPr lang="en-US" dirty="0"/>
          </a:p>
        </p:txBody>
      </p:sp>
      <p:cxnSp>
        <p:nvCxnSpPr>
          <p:cNvPr id="13" name="Straight Arrow Connector 12"/>
          <p:cNvCxnSpPr/>
          <p:nvPr/>
        </p:nvCxnSpPr>
        <p:spPr>
          <a:xfrm flipV="1">
            <a:off x="2362200" y="4114800"/>
            <a:ext cx="1638300" cy="5142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9" idx="1"/>
          </p:cNvCxnSpPr>
          <p:nvPr/>
        </p:nvCxnSpPr>
        <p:spPr>
          <a:xfrm>
            <a:off x="2514600" y="3276600"/>
            <a:ext cx="1447800" cy="35245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57200" y="1752600"/>
            <a:ext cx="8229600" cy="4373563"/>
          </a:xfrm>
        </p:spPr>
        <p:txBody>
          <a:bodyPr/>
          <a:lstStyle/>
          <a:p>
            <a:pPr algn="ctr"/>
            <a:r>
              <a:rPr lang="en-US" b="1" dirty="0" smtClean="0"/>
              <a:t>Protons are equal to the atomic number.  They also identify the atom.</a:t>
            </a:r>
            <a:endParaRPr lang="en-US" b="1" dirty="0"/>
          </a:p>
        </p:txBody>
      </p:sp>
      <p:grpSp>
        <p:nvGrpSpPr>
          <p:cNvPr id="5" name="Group 4"/>
          <p:cNvGrpSpPr/>
          <p:nvPr/>
        </p:nvGrpSpPr>
        <p:grpSpPr>
          <a:xfrm>
            <a:off x="3657600" y="3048000"/>
            <a:ext cx="1600200" cy="1600200"/>
            <a:chOff x="1143000" y="2819400"/>
            <a:chExt cx="1600200" cy="1600200"/>
          </a:xfrm>
        </p:grpSpPr>
        <p:sp>
          <p:nvSpPr>
            <p:cNvPr id="7" name="Rectangle 6"/>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981200" y="3352800"/>
              <a:ext cx="609600" cy="400110"/>
            </a:xfrm>
            <a:prstGeom prst="rect">
              <a:avLst/>
            </a:prstGeom>
            <a:noFill/>
          </p:spPr>
          <p:txBody>
            <a:bodyPr wrap="square" rtlCol="0">
              <a:spAutoFit/>
            </a:bodyPr>
            <a:lstStyle/>
            <a:p>
              <a:r>
                <a:rPr lang="en-US" sz="2000" b="1" dirty="0" smtClean="0"/>
                <a:t>S</a:t>
              </a:r>
              <a:endParaRPr lang="en-US" sz="1400" b="1" dirty="0"/>
            </a:p>
          </p:txBody>
        </p:sp>
        <p:sp>
          <p:nvSpPr>
            <p:cNvPr id="9" name="TextBox 8"/>
            <p:cNvSpPr txBox="1"/>
            <p:nvPr/>
          </p:nvSpPr>
          <p:spPr>
            <a:xfrm>
              <a:off x="1524000" y="3200400"/>
              <a:ext cx="533400" cy="400110"/>
            </a:xfrm>
            <a:prstGeom prst="rect">
              <a:avLst/>
            </a:prstGeom>
            <a:noFill/>
          </p:spPr>
          <p:txBody>
            <a:bodyPr wrap="square" rtlCol="0">
              <a:spAutoFit/>
            </a:bodyPr>
            <a:lstStyle/>
            <a:p>
              <a:r>
                <a:rPr lang="en-US" sz="2000" b="1" dirty="0" smtClean="0"/>
                <a:t>25</a:t>
              </a:r>
              <a:endParaRPr lang="en-US" sz="2000" b="1" dirty="0"/>
            </a:p>
          </p:txBody>
        </p:sp>
        <p:sp>
          <p:nvSpPr>
            <p:cNvPr id="10" name="TextBox 9"/>
            <p:cNvSpPr txBox="1"/>
            <p:nvPr/>
          </p:nvSpPr>
          <p:spPr>
            <a:xfrm>
              <a:off x="1524000" y="3657600"/>
              <a:ext cx="533400" cy="400110"/>
            </a:xfrm>
            <a:prstGeom prst="rect">
              <a:avLst/>
            </a:prstGeom>
            <a:noFill/>
          </p:spPr>
          <p:txBody>
            <a:bodyPr wrap="square" rtlCol="0">
              <a:spAutoFit/>
            </a:bodyPr>
            <a:lstStyle/>
            <a:p>
              <a:r>
                <a:rPr lang="en-US" sz="2000" b="1" dirty="0" smtClean="0"/>
                <a:t>16</a:t>
              </a:r>
              <a:endParaRPr lang="en-US" sz="2000" b="1" dirty="0"/>
            </a:p>
          </p:txBody>
        </p:sp>
      </p:grpSp>
      <p:cxnSp>
        <p:nvCxnSpPr>
          <p:cNvPr id="11" name="Straight Arrow Connector 10"/>
          <p:cNvCxnSpPr/>
          <p:nvPr/>
        </p:nvCxnSpPr>
        <p:spPr>
          <a:xfrm flipH="1">
            <a:off x="4953000" y="3810000"/>
            <a:ext cx="20574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62800" y="3429000"/>
            <a:ext cx="1447800" cy="1477328"/>
          </a:xfrm>
          <a:prstGeom prst="rect">
            <a:avLst/>
          </a:prstGeom>
          <a:noFill/>
        </p:spPr>
        <p:txBody>
          <a:bodyPr wrap="square" rtlCol="0">
            <a:spAutoFit/>
          </a:bodyPr>
          <a:lstStyle/>
          <a:p>
            <a:r>
              <a:rPr lang="en-US" dirty="0" smtClean="0"/>
              <a:t>You could find “S” on the periodic table</a:t>
            </a:r>
            <a:endParaRPr lang="en-US" dirty="0"/>
          </a:p>
        </p:txBody>
      </p:sp>
      <p:sp>
        <p:nvSpPr>
          <p:cNvPr id="13" name="TextBox 12"/>
          <p:cNvSpPr txBox="1"/>
          <p:nvPr/>
        </p:nvSpPr>
        <p:spPr>
          <a:xfrm>
            <a:off x="1143000" y="4648200"/>
            <a:ext cx="1447800" cy="646331"/>
          </a:xfrm>
          <a:prstGeom prst="rect">
            <a:avLst/>
          </a:prstGeom>
          <a:noFill/>
        </p:spPr>
        <p:txBody>
          <a:bodyPr wrap="square" rtlCol="0">
            <a:spAutoFit/>
          </a:bodyPr>
          <a:lstStyle/>
          <a:p>
            <a:pPr algn="ctr"/>
            <a:r>
              <a:rPr lang="en-US" dirty="0" smtClean="0"/>
              <a:t>The atomic number</a:t>
            </a:r>
            <a:endParaRPr lang="en-US" dirty="0"/>
          </a:p>
        </p:txBody>
      </p:sp>
      <p:cxnSp>
        <p:nvCxnSpPr>
          <p:cNvPr id="14" name="Straight Arrow Connector 13"/>
          <p:cNvCxnSpPr>
            <a:endCxn id="10" idx="2"/>
          </p:cNvCxnSpPr>
          <p:nvPr/>
        </p:nvCxnSpPr>
        <p:spPr>
          <a:xfrm flipV="1">
            <a:off x="2667000" y="4286310"/>
            <a:ext cx="1638300" cy="5142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Which element has the least number of protons in the nucleus?</a:t>
            </a:r>
            <a:endParaRPr lang="en-US" sz="2800" dirty="0"/>
          </a:p>
        </p:txBody>
      </p:sp>
      <p:sp>
        <p:nvSpPr>
          <p:cNvPr id="4" name="Rounded Rectangle 3"/>
          <p:cNvSpPr/>
          <p:nvPr/>
        </p:nvSpPr>
        <p:spPr>
          <a:xfrm>
            <a:off x="3200400" y="2438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Calcium</a:t>
            </a:r>
          </a:p>
          <a:p>
            <a:pPr algn="ctr"/>
            <a:r>
              <a:rPr lang="en-US" b="1" dirty="0" smtClean="0">
                <a:hlinkClick r:id="rId3" action="ppaction://hlinksldjump"/>
              </a:rPr>
              <a:t>#20 on table</a:t>
            </a:r>
            <a:endParaRPr lang="en-US" b="1" dirty="0"/>
          </a:p>
        </p:txBody>
      </p:sp>
      <p:sp>
        <p:nvSpPr>
          <p:cNvPr id="5" name="Rounded Rectangle 4"/>
          <p:cNvSpPr/>
          <p:nvPr/>
        </p:nvSpPr>
        <p:spPr>
          <a:xfrm>
            <a:off x="3200400" y="4572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hlinkClick r:id="rId4" action="ppaction://hlinksldjump"/>
              </a:rPr>
              <a:t>Flourine</a:t>
            </a:r>
            <a:endParaRPr lang="en-US" b="1" dirty="0" smtClean="0">
              <a:hlinkClick r:id="rId4" action="ppaction://hlinksldjump"/>
            </a:endParaRPr>
          </a:p>
          <a:p>
            <a:pPr algn="ctr"/>
            <a:r>
              <a:rPr lang="en-US" b="1" dirty="0" smtClean="0">
                <a:hlinkClick r:id="rId4" action="ppaction://hlinksldjump"/>
              </a:rPr>
              <a:t>#9 on table</a:t>
            </a:r>
            <a:endParaRPr lang="en-US" b="1" dirty="0"/>
          </a:p>
        </p:txBody>
      </p:sp>
      <p:sp>
        <p:nvSpPr>
          <p:cNvPr id="6" name="Rounded Rectangle 5"/>
          <p:cNvSpPr/>
          <p:nvPr/>
        </p:nvSpPr>
        <p:spPr>
          <a:xfrm>
            <a:off x="3200400" y="3429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Tin</a:t>
            </a:r>
          </a:p>
          <a:p>
            <a:pPr algn="ctr"/>
            <a:r>
              <a:rPr lang="en-US" b="1" dirty="0" smtClean="0">
                <a:hlinkClick r:id="rId5" action="ppaction://hlinksldjump"/>
              </a:rPr>
              <a:t>#50 on table</a:t>
            </a:r>
            <a:endParaRPr lang="en-US" b="1" dirty="0"/>
          </a:p>
        </p:txBody>
      </p:sp>
    </p:spTree>
    <p:extLst>
      <p:ext uri="{BB962C8B-B14F-4D97-AF65-F5344CB8AC3E}">
        <p14:creationId xmlns:p14="http://schemas.microsoft.com/office/powerpoint/2010/main" xmlns="" val="2415876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Remember, in a neutral atom, the electrons are equal to the protons (atomic number).  If there are 4 electrons in the neutral atom, then it only has 4 protons.  The element with 4 protons and 4 electrons is Beryllium.</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457200" y="1752600"/>
            <a:ext cx="8229600" cy="4373563"/>
          </a:xfrm>
        </p:spPr>
        <p:txBody>
          <a:bodyPr>
            <a:normAutofit/>
          </a:bodyPr>
          <a:lstStyle/>
          <a:p>
            <a:pPr algn="ctr"/>
            <a:r>
              <a:rPr lang="en-US" b="1" dirty="0" smtClean="0"/>
              <a:t>The atomic number indicates the number of protons.  This element has a higher atomic number, therefore a higher number of protons, then another element listed.</a:t>
            </a:r>
            <a:endParaRPr lang="en-US" b="1"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457200" y="1752600"/>
            <a:ext cx="8229600" cy="4373563"/>
          </a:xfrm>
        </p:spPr>
        <p:txBody>
          <a:bodyPr>
            <a:normAutofit/>
          </a:bodyPr>
          <a:lstStyle/>
          <a:p>
            <a:pPr algn="ctr"/>
            <a:r>
              <a:rPr lang="en-US" b="1" dirty="0" smtClean="0"/>
              <a:t>The atomic number indicates the number of protons.  This element has a higher atomic number, therefore a higher number of protons, then another element listed.</a:t>
            </a:r>
            <a:endParaRPr lang="en-US" b="1"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57200" y="1752600"/>
            <a:ext cx="8229600" cy="4373563"/>
          </a:xfrm>
        </p:spPr>
        <p:txBody>
          <a:bodyPr/>
          <a:lstStyle/>
          <a:p>
            <a:pPr algn="ctr"/>
            <a:r>
              <a:rPr lang="en-US" b="1" dirty="0" smtClean="0"/>
              <a:t>The atomic number indicates the number of protons.  Since Fluorine has an atomic number of 9, then it has 9 protons.  This is the least number of protons.</a:t>
            </a:r>
            <a:endParaRPr lang="en-US" b="1"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long did it take to develop the modern model of the atom?</a:t>
            </a:r>
            <a:endParaRPr lang="en-US" dirty="0"/>
          </a:p>
        </p:txBody>
      </p:sp>
      <p:sp>
        <p:nvSpPr>
          <p:cNvPr id="4" name="Rounded Rectangle 3"/>
          <p:cNvSpPr/>
          <p:nvPr/>
        </p:nvSpPr>
        <p:spPr>
          <a:xfrm>
            <a:off x="3276600" y="28956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A short time</a:t>
            </a:r>
            <a:endParaRPr lang="en-US" b="1" dirty="0"/>
          </a:p>
        </p:txBody>
      </p:sp>
      <p:sp>
        <p:nvSpPr>
          <p:cNvPr id="5" name="Rounded Rectangle 4"/>
          <p:cNvSpPr/>
          <p:nvPr/>
        </p:nvSpPr>
        <p:spPr>
          <a:xfrm>
            <a:off x="3276600" y="41148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A long time</a:t>
            </a:r>
            <a:endParaRPr lang="en-US" b="1" dirty="0"/>
          </a:p>
        </p:txBody>
      </p:sp>
    </p:spTree>
    <p:extLst>
      <p:ext uri="{BB962C8B-B14F-4D97-AF65-F5344CB8AC3E}">
        <p14:creationId xmlns:p14="http://schemas.microsoft.com/office/powerpoint/2010/main" xmlns="" val="272642347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457200" y="1752600"/>
            <a:ext cx="8229600" cy="4373563"/>
          </a:xfrm>
        </p:spPr>
        <p:txBody>
          <a:bodyPr>
            <a:normAutofit/>
          </a:bodyPr>
          <a:lstStyle/>
          <a:p>
            <a:pPr algn="ctr"/>
            <a:r>
              <a:rPr lang="en-US" b="1" dirty="0" smtClean="0"/>
              <a:t>Remember, as early as Democritus, scientists have been working on the model of the atom for hundreds of years.</a:t>
            </a:r>
            <a:endParaRPr lang="en-US" b="1"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57200" y="1752600"/>
            <a:ext cx="8229600" cy="4373563"/>
          </a:xfrm>
        </p:spPr>
        <p:txBody>
          <a:bodyPr/>
          <a:lstStyle/>
          <a:p>
            <a:pPr algn="ctr"/>
            <a:r>
              <a:rPr lang="en-US" b="1" dirty="0" smtClean="0"/>
              <a:t>It took many scientists a long time to develop the modern model of the atom.  </a:t>
            </a:r>
          </a:p>
          <a:p>
            <a:pPr algn="ctr">
              <a:buNone/>
            </a:pPr>
            <a:endParaRPr lang="en-US" b="1" dirty="0" smtClean="0"/>
          </a:p>
          <a:p>
            <a:pPr algn="ctr">
              <a:buNone/>
            </a:pPr>
            <a:r>
              <a:rPr lang="en-US" b="1" dirty="0" smtClean="0"/>
              <a:t>(Democritus to present day)</a:t>
            </a:r>
            <a:endParaRPr lang="en-US" b="1"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sub-atomic particles are found in the nucleus?</a:t>
            </a:r>
            <a:endParaRPr lang="en-US" dirty="0"/>
          </a:p>
        </p:txBody>
      </p:sp>
      <p:sp>
        <p:nvSpPr>
          <p:cNvPr id="6" name="Rounded Rectangle 5"/>
          <p:cNvSpPr/>
          <p:nvPr/>
        </p:nvSpPr>
        <p:spPr>
          <a:xfrm>
            <a:off x="3276600" y="38100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p</a:t>
            </a:r>
            <a:r>
              <a:rPr lang="en-US" b="1" dirty="0" smtClean="0">
                <a:hlinkClick r:id="rId3" action="ppaction://hlinksldjump"/>
              </a:rPr>
              <a:t>rotons and electrons</a:t>
            </a:r>
            <a:endParaRPr lang="en-US" b="1" dirty="0"/>
          </a:p>
        </p:txBody>
      </p:sp>
      <p:sp>
        <p:nvSpPr>
          <p:cNvPr id="7" name="Rounded Rectangle 6"/>
          <p:cNvSpPr/>
          <p:nvPr/>
        </p:nvSpPr>
        <p:spPr>
          <a:xfrm>
            <a:off x="3276600" y="25146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e</a:t>
            </a:r>
            <a:r>
              <a:rPr lang="en-US" b="1" dirty="0" smtClean="0">
                <a:hlinkClick r:id="rId4" action="ppaction://hlinksldjump"/>
              </a:rPr>
              <a:t>lectrons and neutrons</a:t>
            </a:r>
            <a:endParaRPr lang="en-US" b="1" dirty="0"/>
          </a:p>
        </p:txBody>
      </p:sp>
      <p:sp>
        <p:nvSpPr>
          <p:cNvPr id="8" name="Rounded Rectangle 7"/>
          <p:cNvSpPr/>
          <p:nvPr/>
        </p:nvSpPr>
        <p:spPr>
          <a:xfrm>
            <a:off x="3352800" y="5105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p</a:t>
            </a:r>
            <a:r>
              <a:rPr lang="en-US" b="1" dirty="0" smtClean="0">
                <a:hlinkClick r:id="rId5" action="ppaction://hlinksldjump"/>
              </a:rPr>
              <a:t>rotons and neutrons</a:t>
            </a:r>
            <a:endParaRPr lang="en-US" b="1" dirty="0"/>
          </a:p>
        </p:txBody>
      </p:sp>
    </p:spTree>
    <p:extLst>
      <p:ext uri="{BB962C8B-B14F-4D97-AF65-F5344CB8AC3E}">
        <p14:creationId xmlns:p14="http://schemas.microsoft.com/office/powerpoint/2010/main" xmlns="" val="183271860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457200" y="1752600"/>
            <a:ext cx="8229600" cy="4373563"/>
          </a:xfrm>
        </p:spPr>
        <p:txBody>
          <a:bodyPr>
            <a:normAutofit/>
          </a:bodyPr>
          <a:lstStyle/>
          <a:p>
            <a:pPr algn="ctr"/>
            <a:r>
              <a:rPr lang="en-US" b="1" dirty="0" smtClean="0"/>
              <a:t>Electrons are found orbiting outside of the nucleus.</a:t>
            </a:r>
          </a:p>
          <a:p>
            <a:pPr algn="ctr"/>
            <a:r>
              <a:rPr lang="en-US" b="1" dirty="0" smtClean="0"/>
              <a:t>Neutrons are found inside the nucleus.</a:t>
            </a:r>
            <a:endParaRPr lang="en-US" b="1"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457200" y="1752600"/>
            <a:ext cx="8229600" cy="4373563"/>
          </a:xfrm>
        </p:spPr>
        <p:txBody>
          <a:bodyPr>
            <a:normAutofit/>
          </a:bodyPr>
          <a:lstStyle/>
          <a:p>
            <a:pPr algn="ctr"/>
            <a:r>
              <a:rPr lang="en-US" b="1" dirty="0" smtClean="0"/>
              <a:t>Electrons are found orbiting outside of the nucleus.</a:t>
            </a:r>
          </a:p>
          <a:p>
            <a:pPr algn="ctr"/>
            <a:r>
              <a:rPr lang="en-US" b="1" dirty="0" smtClean="0"/>
              <a:t>Protons are found inside the nucleus.</a:t>
            </a:r>
            <a:endParaRPr lang="en-US" b="1"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57200" y="1752600"/>
            <a:ext cx="8229600" cy="4373563"/>
          </a:xfrm>
        </p:spPr>
        <p:txBody>
          <a:bodyPr/>
          <a:lstStyle/>
          <a:p>
            <a:pPr algn="ctr"/>
            <a:r>
              <a:rPr lang="en-US" b="1" dirty="0" smtClean="0"/>
              <a:t>Protons and neutrons are found in the nucleus.  Electrons are found orbiting outside of the nucleus.</a:t>
            </a:r>
            <a:endParaRPr lang="en-US"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Remember, in a neutral atom, the electrons are equal to the protons (atomic number).  If there are 12 electrons in the neutral atom, then it only has 12 protons.  The element with 12 protons and 12 electrons is Magnesium.</a:t>
            </a:r>
            <a:endParaRPr lang="en-US" b="1"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nuclear symbol for the pictured atom?</a:t>
            </a:r>
            <a:endParaRPr lang="en-US" dirty="0"/>
          </a:p>
        </p:txBody>
      </p:sp>
      <p:grpSp>
        <p:nvGrpSpPr>
          <p:cNvPr id="22" name="Group 21"/>
          <p:cNvGrpSpPr/>
          <p:nvPr/>
        </p:nvGrpSpPr>
        <p:grpSpPr>
          <a:xfrm>
            <a:off x="1828800" y="1828800"/>
            <a:ext cx="4346417" cy="3191145"/>
            <a:chOff x="2895600" y="2066655"/>
            <a:chExt cx="4346417" cy="3191145"/>
          </a:xfrm>
        </p:grpSpPr>
        <p:sp>
          <p:nvSpPr>
            <p:cNvPr id="23" name="Oval 22"/>
            <p:cNvSpPr/>
            <p:nvPr/>
          </p:nvSpPr>
          <p:spPr>
            <a:xfrm>
              <a:off x="2895600" y="2286000"/>
              <a:ext cx="3200400" cy="2819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4" name="Oval 23"/>
            <p:cNvSpPr/>
            <p:nvPr/>
          </p:nvSpPr>
          <p:spPr>
            <a:xfrm>
              <a:off x="3743231" y="3076292"/>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305677" y="333469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610100" y="35746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886200" y="3802631"/>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991100" y="33841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6858000" y="229279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142337" y="2953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229100" y="3715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648200" y="31242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939012" y="3418438"/>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858000" y="30480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861017" y="3773409"/>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6" name="Oval 35"/>
            <p:cNvSpPr/>
            <p:nvPr/>
          </p:nvSpPr>
          <p:spPr>
            <a:xfrm>
              <a:off x="5890034" y="3799438"/>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7" name="Oval 36"/>
            <p:cNvSpPr/>
            <p:nvPr/>
          </p:nvSpPr>
          <p:spPr>
            <a:xfrm>
              <a:off x="4267200" y="2066655"/>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8" name="Oval 37"/>
            <p:cNvSpPr/>
            <p:nvPr/>
          </p:nvSpPr>
          <p:spPr>
            <a:xfrm>
              <a:off x="3761337" y="4876800"/>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9" name="Oval 38"/>
            <p:cNvSpPr/>
            <p:nvPr/>
          </p:nvSpPr>
          <p:spPr>
            <a:xfrm>
              <a:off x="5558072" y="259532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40" name="Oval 39"/>
            <p:cNvSpPr/>
            <p:nvPr/>
          </p:nvSpPr>
          <p:spPr>
            <a:xfrm>
              <a:off x="2895600" y="407632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41" name="Oval 40"/>
            <p:cNvSpPr/>
            <p:nvPr/>
          </p:nvSpPr>
          <p:spPr>
            <a:xfrm>
              <a:off x="2895600" y="276319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42" name="Oval 41"/>
            <p:cNvSpPr/>
            <p:nvPr/>
          </p:nvSpPr>
          <p:spPr>
            <a:xfrm>
              <a:off x="5181600" y="472477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grpSp>
      <p:sp>
        <p:nvSpPr>
          <p:cNvPr id="43" name="TextBox 42"/>
          <p:cNvSpPr txBox="1"/>
          <p:nvPr/>
        </p:nvSpPr>
        <p:spPr>
          <a:xfrm>
            <a:off x="6553200" y="1981200"/>
            <a:ext cx="1295400" cy="369332"/>
          </a:xfrm>
          <a:prstGeom prst="rect">
            <a:avLst/>
          </a:prstGeom>
          <a:noFill/>
        </p:spPr>
        <p:txBody>
          <a:bodyPr wrap="square" rtlCol="0">
            <a:spAutoFit/>
          </a:bodyPr>
          <a:lstStyle/>
          <a:p>
            <a:r>
              <a:rPr lang="en-US" dirty="0" smtClean="0"/>
              <a:t>Positive</a:t>
            </a:r>
            <a:endParaRPr lang="en-US" dirty="0"/>
          </a:p>
        </p:txBody>
      </p:sp>
      <p:sp>
        <p:nvSpPr>
          <p:cNvPr id="44" name="TextBox 43"/>
          <p:cNvSpPr txBox="1"/>
          <p:nvPr/>
        </p:nvSpPr>
        <p:spPr>
          <a:xfrm>
            <a:off x="6629400" y="2819400"/>
            <a:ext cx="1295400" cy="369332"/>
          </a:xfrm>
          <a:prstGeom prst="rect">
            <a:avLst/>
          </a:prstGeom>
          <a:noFill/>
        </p:spPr>
        <p:txBody>
          <a:bodyPr wrap="square" rtlCol="0">
            <a:spAutoFit/>
          </a:bodyPr>
          <a:lstStyle/>
          <a:p>
            <a:r>
              <a:rPr lang="en-US" dirty="0" smtClean="0"/>
              <a:t>Neutral</a:t>
            </a:r>
            <a:endParaRPr lang="en-US" dirty="0"/>
          </a:p>
        </p:txBody>
      </p:sp>
      <p:sp>
        <p:nvSpPr>
          <p:cNvPr id="45" name="TextBox 44"/>
          <p:cNvSpPr txBox="1"/>
          <p:nvPr/>
        </p:nvSpPr>
        <p:spPr>
          <a:xfrm>
            <a:off x="6629400" y="3505200"/>
            <a:ext cx="1295400" cy="369332"/>
          </a:xfrm>
          <a:prstGeom prst="rect">
            <a:avLst/>
          </a:prstGeom>
          <a:noFill/>
        </p:spPr>
        <p:txBody>
          <a:bodyPr wrap="square" rtlCol="0">
            <a:spAutoFit/>
          </a:bodyPr>
          <a:lstStyle/>
          <a:p>
            <a:r>
              <a:rPr lang="en-US" dirty="0" smtClean="0"/>
              <a:t>Negative</a:t>
            </a:r>
            <a:endParaRPr lang="en-US" dirty="0"/>
          </a:p>
        </p:txBody>
      </p:sp>
      <p:grpSp>
        <p:nvGrpSpPr>
          <p:cNvPr id="61" name="Group 60"/>
          <p:cNvGrpSpPr/>
          <p:nvPr/>
        </p:nvGrpSpPr>
        <p:grpSpPr>
          <a:xfrm>
            <a:off x="762000" y="5029200"/>
            <a:ext cx="1600200" cy="1600200"/>
            <a:chOff x="762000" y="5029200"/>
            <a:chExt cx="1600200" cy="1600200"/>
          </a:xfrm>
        </p:grpSpPr>
        <p:sp>
          <p:nvSpPr>
            <p:cNvPr id="47" name="Rectangle 46">
              <a:hlinkClick r:id="rId3" action="ppaction://hlinksldjump"/>
            </p:cNvPr>
            <p:cNvSpPr/>
            <p:nvPr/>
          </p:nvSpPr>
          <p:spPr>
            <a:xfrm>
              <a:off x="762000" y="50292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1600200" y="5562600"/>
              <a:ext cx="609600" cy="523220"/>
            </a:xfrm>
            <a:prstGeom prst="rect">
              <a:avLst/>
            </a:prstGeom>
            <a:noFill/>
          </p:spPr>
          <p:txBody>
            <a:bodyPr wrap="square" rtlCol="0">
              <a:spAutoFit/>
            </a:bodyPr>
            <a:lstStyle/>
            <a:p>
              <a:r>
                <a:rPr lang="en-US" sz="2800" b="1" dirty="0" smtClean="0">
                  <a:hlinkClick r:id="rId3" action="ppaction://hlinksldjump"/>
                </a:rPr>
                <a:t>B</a:t>
              </a:r>
              <a:endParaRPr lang="en-US" b="1" dirty="0"/>
            </a:p>
          </p:txBody>
        </p:sp>
        <p:sp>
          <p:nvSpPr>
            <p:cNvPr id="49" name="TextBox 48"/>
            <p:cNvSpPr txBox="1"/>
            <p:nvPr/>
          </p:nvSpPr>
          <p:spPr>
            <a:xfrm>
              <a:off x="1143000" y="5410200"/>
              <a:ext cx="533400" cy="400110"/>
            </a:xfrm>
            <a:prstGeom prst="rect">
              <a:avLst/>
            </a:prstGeom>
            <a:noFill/>
          </p:spPr>
          <p:txBody>
            <a:bodyPr wrap="square" rtlCol="0">
              <a:spAutoFit/>
            </a:bodyPr>
            <a:lstStyle/>
            <a:p>
              <a:r>
                <a:rPr lang="en-US" sz="2000" b="1" dirty="0" smtClean="0">
                  <a:hlinkClick r:id="rId3" action="ppaction://hlinksldjump"/>
                </a:rPr>
                <a:t>9</a:t>
              </a:r>
              <a:endParaRPr lang="en-US" sz="2000" b="1" dirty="0"/>
            </a:p>
          </p:txBody>
        </p:sp>
        <p:sp>
          <p:nvSpPr>
            <p:cNvPr id="50" name="TextBox 49"/>
            <p:cNvSpPr txBox="1"/>
            <p:nvPr/>
          </p:nvSpPr>
          <p:spPr>
            <a:xfrm>
              <a:off x="1143000" y="5867400"/>
              <a:ext cx="533400" cy="400110"/>
            </a:xfrm>
            <a:prstGeom prst="rect">
              <a:avLst/>
            </a:prstGeom>
            <a:noFill/>
          </p:spPr>
          <p:txBody>
            <a:bodyPr wrap="square" rtlCol="0">
              <a:spAutoFit/>
            </a:bodyPr>
            <a:lstStyle/>
            <a:p>
              <a:r>
                <a:rPr lang="en-US" sz="2000" b="1" dirty="0" smtClean="0">
                  <a:hlinkClick r:id="rId3" action="ppaction://hlinksldjump"/>
                </a:rPr>
                <a:t>5</a:t>
              </a:r>
              <a:endParaRPr lang="en-US" sz="2000" b="1" dirty="0"/>
            </a:p>
          </p:txBody>
        </p:sp>
      </p:grpSp>
      <p:grpSp>
        <p:nvGrpSpPr>
          <p:cNvPr id="62" name="Group 61"/>
          <p:cNvGrpSpPr/>
          <p:nvPr/>
        </p:nvGrpSpPr>
        <p:grpSpPr>
          <a:xfrm>
            <a:off x="3733800" y="5029200"/>
            <a:ext cx="1600200" cy="1600200"/>
            <a:chOff x="3733800" y="5029200"/>
            <a:chExt cx="1600200" cy="1600200"/>
          </a:xfrm>
        </p:grpSpPr>
        <p:sp>
          <p:nvSpPr>
            <p:cNvPr id="52" name="Rectangle 51">
              <a:hlinkClick r:id="rId4" action="ppaction://hlinksldjump"/>
            </p:cNvPr>
            <p:cNvSpPr/>
            <p:nvPr/>
          </p:nvSpPr>
          <p:spPr>
            <a:xfrm>
              <a:off x="3733800" y="50292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4572000" y="5562600"/>
              <a:ext cx="609600" cy="461665"/>
            </a:xfrm>
            <a:prstGeom prst="rect">
              <a:avLst/>
            </a:prstGeom>
            <a:noFill/>
          </p:spPr>
          <p:txBody>
            <a:bodyPr wrap="square" rtlCol="0">
              <a:spAutoFit/>
            </a:bodyPr>
            <a:lstStyle/>
            <a:p>
              <a:r>
                <a:rPr lang="en-US" sz="2400" b="1" dirty="0" smtClean="0">
                  <a:hlinkClick r:id="rId4" action="ppaction://hlinksldjump"/>
                </a:rPr>
                <a:t>Be</a:t>
              </a:r>
              <a:endParaRPr lang="en-US" sz="1600" b="1" dirty="0"/>
            </a:p>
          </p:txBody>
        </p:sp>
        <p:sp>
          <p:nvSpPr>
            <p:cNvPr id="54" name="TextBox 53"/>
            <p:cNvSpPr txBox="1"/>
            <p:nvPr/>
          </p:nvSpPr>
          <p:spPr>
            <a:xfrm>
              <a:off x="4114800" y="5410200"/>
              <a:ext cx="533400" cy="400110"/>
            </a:xfrm>
            <a:prstGeom prst="rect">
              <a:avLst/>
            </a:prstGeom>
            <a:noFill/>
          </p:spPr>
          <p:txBody>
            <a:bodyPr wrap="square" rtlCol="0">
              <a:spAutoFit/>
            </a:bodyPr>
            <a:lstStyle/>
            <a:p>
              <a:r>
                <a:rPr lang="en-US" sz="2000" b="1" dirty="0" smtClean="0">
                  <a:hlinkClick r:id="rId4" action="ppaction://hlinksldjump"/>
                </a:rPr>
                <a:t>9</a:t>
              </a:r>
              <a:endParaRPr lang="en-US" sz="2000" b="1" dirty="0"/>
            </a:p>
          </p:txBody>
        </p:sp>
        <p:sp>
          <p:nvSpPr>
            <p:cNvPr id="55" name="TextBox 54"/>
            <p:cNvSpPr txBox="1"/>
            <p:nvPr/>
          </p:nvSpPr>
          <p:spPr>
            <a:xfrm>
              <a:off x="4114800" y="5867400"/>
              <a:ext cx="533400" cy="400110"/>
            </a:xfrm>
            <a:prstGeom prst="rect">
              <a:avLst/>
            </a:prstGeom>
            <a:noFill/>
          </p:spPr>
          <p:txBody>
            <a:bodyPr wrap="square" rtlCol="0">
              <a:spAutoFit/>
            </a:bodyPr>
            <a:lstStyle/>
            <a:p>
              <a:r>
                <a:rPr lang="en-US" sz="2000" b="1" dirty="0" smtClean="0">
                  <a:hlinkClick r:id="rId4" action="ppaction://hlinksldjump"/>
                </a:rPr>
                <a:t>4</a:t>
              </a:r>
              <a:endParaRPr lang="en-US" sz="2000" b="1" dirty="0"/>
            </a:p>
          </p:txBody>
        </p:sp>
      </p:grpSp>
      <p:grpSp>
        <p:nvGrpSpPr>
          <p:cNvPr id="63" name="Group 62"/>
          <p:cNvGrpSpPr/>
          <p:nvPr/>
        </p:nvGrpSpPr>
        <p:grpSpPr>
          <a:xfrm>
            <a:off x="6781800" y="5029200"/>
            <a:ext cx="1600200" cy="1600200"/>
            <a:chOff x="6781800" y="5029200"/>
            <a:chExt cx="1600200" cy="1600200"/>
          </a:xfrm>
        </p:grpSpPr>
        <p:sp>
          <p:nvSpPr>
            <p:cNvPr id="57" name="Rectangle 56">
              <a:hlinkClick r:id="rId5" action="ppaction://hlinksldjump"/>
            </p:cNvPr>
            <p:cNvSpPr/>
            <p:nvPr/>
          </p:nvSpPr>
          <p:spPr>
            <a:xfrm>
              <a:off x="6781800" y="50292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7620000" y="5562600"/>
              <a:ext cx="609600" cy="523220"/>
            </a:xfrm>
            <a:prstGeom prst="rect">
              <a:avLst/>
            </a:prstGeom>
            <a:noFill/>
          </p:spPr>
          <p:txBody>
            <a:bodyPr wrap="square" rtlCol="0">
              <a:spAutoFit/>
            </a:bodyPr>
            <a:lstStyle/>
            <a:p>
              <a:r>
                <a:rPr lang="en-US" sz="2800" b="1" dirty="0" smtClean="0">
                  <a:hlinkClick r:id="rId5" action="ppaction://hlinksldjump"/>
                </a:rPr>
                <a:t>F</a:t>
              </a:r>
              <a:endParaRPr lang="en-US" b="1" dirty="0"/>
            </a:p>
          </p:txBody>
        </p:sp>
        <p:sp>
          <p:nvSpPr>
            <p:cNvPr id="59" name="TextBox 58"/>
            <p:cNvSpPr txBox="1"/>
            <p:nvPr/>
          </p:nvSpPr>
          <p:spPr>
            <a:xfrm>
              <a:off x="7162800" y="5410200"/>
              <a:ext cx="533400" cy="400110"/>
            </a:xfrm>
            <a:prstGeom prst="rect">
              <a:avLst/>
            </a:prstGeom>
            <a:noFill/>
          </p:spPr>
          <p:txBody>
            <a:bodyPr wrap="square" rtlCol="0">
              <a:spAutoFit/>
            </a:bodyPr>
            <a:lstStyle/>
            <a:p>
              <a:r>
                <a:rPr lang="en-US" sz="2000" b="1" dirty="0" smtClean="0">
                  <a:hlinkClick r:id="rId5" action="ppaction://hlinksldjump"/>
                </a:rPr>
                <a:t>7</a:t>
              </a:r>
              <a:endParaRPr lang="en-US" sz="2000" b="1" dirty="0"/>
            </a:p>
          </p:txBody>
        </p:sp>
        <p:sp>
          <p:nvSpPr>
            <p:cNvPr id="60" name="TextBox 59"/>
            <p:cNvSpPr txBox="1"/>
            <p:nvPr/>
          </p:nvSpPr>
          <p:spPr>
            <a:xfrm>
              <a:off x="7162800" y="5867400"/>
              <a:ext cx="533400" cy="400110"/>
            </a:xfrm>
            <a:prstGeom prst="rect">
              <a:avLst/>
            </a:prstGeom>
            <a:noFill/>
          </p:spPr>
          <p:txBody>
            <a:bodyPr wrap="square" rtlCol="0">
              <a:spAutoFit/>
            </a:bodyPr>
            <a:lstStyle/>
            <a:p>
              <a:r>
                <a:rPr lang="en-US" sz="2000" b="1" dirty="0" smtClean="0">
                  <a:hlinkClick r:id="rId5" action="ppaction://hlinksldjump"/>
                </a:rPr>
                <a:t>9</a:t>
              </a:r>
              <a:endParaRPr lang="en-US" sz="2000" b="1" dirty="0"/>
            </a:p>
          </p:txBody>
        </p:sp>
      </p:grpSp>
    </p:spTree>
    <p:extLst>
      <p:ext uri="{BB962C8B-B14F-4D97-AF65-F5344CB8AC3E}">
        <p14:creationId xmlns:p14="http://schemas.microsoft.com/office/powerpoint/2010/main" xmlns="" val="195867207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3581400" y="2819400"/>
            <a:ext cx="1600200" cy="1600200"/>
            <a:chOff x="1143000" y="2819400"/>
            <a:chExt cx="1600200" cy="1600200"/>
          </a:xfrm>
        </p:grpSpPr>
        <p:sp>
          <p:nvSpPr>
            <p:cNvPr id="6" name="Rectangle 5"/>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81200" y="3352800"/>
              <a:ext cx="609600" cy="461665"/>
            </a:xfrm>
            <a:prstGeom prst="rect">
              <a:avLst/>
            </a:prstGeom>
            <a:noFill/>
          </p:spPr>
          <p:txBody>
            <a:bodyPr wrap="square" rtlCol="0">
              <a:spAutoFit/>
            </a:bodyPr>
            <a:lstStyle/>
            <a:p>
              <a:r>
                <a:rPr lang="en-US" sz="2400" b="1" dirty="0" smtClean="0"/>
                <a:t>Be</a:t>
              </a:r>
              <a:endParaRPr lang="en-US" sz="1600" b="1" dirty="0"/>
            </a:p>
          </p:txBody>
        </p:sp>
        <p:sp>
          <p:nvSpPr>
            <p:cNvPr id="9" name="TextBox 8"/>
            <p:cNvSpPr txBox="1"/>
            <p:nvPr/>
          </p:nvSpPr>
          <p:spPr>
            <a:xfrm>
              <a:off x="1524000" y="3200400"/>
              <a:ext cx="533400" cy="400110"/>
            </a:xfrm>
            <a:prstGeom prst="rect">
              <a:avLst/>
            </a:prstGeom>
            <a:noFill/>
          </p:spPr>
          <p:txBody>
            <a:bodyPr wrap="square" rtlCol="0">
              <a:spAutoFit/>
            </a:bodyPr>
            <a:lstStyle/>
            <a:p>
              <a:r>
                <a:rPr lang="en-US" sz="2000" b="1" dirty="0" smtClean="0"/>
                <a:t>9</a:t>
              </a:r>
              <a:endParaRPr lang="en-US" sz="2000" b="1" dirty="0"/>
            </a:p>
          </p:txBody>
        </p:sp>
        <p:sp>
          <p:nvSpPr>
            <p:cNvPr id="10" name="TextBox 9"/>
            <p:cNvSpPr txBox="1"/>
            <p:nvPr/>
          </p:nvSpPr>
          <p:spPr>
            <a:xfrm>
              <a:off x="1524000" y="3657600"/>
              <a:ext cx="533400" cy="400110"/>
            </a:xfrm>
            <a:prstGeom prst="rect">
              <a:avLst/>
            </a:prstGeom>
            <a:noFill/>
          </p:spPr>
          <p:txBody>
            <a:bodyPr wrap="square" rtlCol="0">
              <a:spAutoFit/>
            </a:bodyPr>
            <a:lstStyle/>
            <a:p>
              <a:r>
                <a:rPr lang="en-US" sz="2000" b="1" dirty="0" smtClean="0"/>
                <a:t>4</a:t>
              </a:r>
              <a:endParaRPr lang="en-US" sz="2000" b="1" dirty="0"/>
            </a:p>
          </p:txBody>
        </p:sp>
      </p:grpSp>
      <p:sp>
        <p:nvSpPr>
          <p:cNvPr id="11" name="TextBox 10"/>
          <p:cNvSpPr txBox="1"/>
          <p:nvPr/>
        </p:nvSpPr>
        <p:spPr>
          <a:xfrm>
            <a:off x="762000" y="1981200"/>
            <a:ext cx="2057400" cy="2031325"/>
          </a:xfrm>
          <a:prstGeom prst="rect">
            <a:avLst/>
          </a:prstGeom>
          <a:noFill/>
        </p:spPr>
        <p:txBody>
          <a:bodyPr wrap="square" rtlCol="0">
            <a:spAutoFit/>
          </a:bodyPr>
          <a:lstStyle/>
          <a:p>
            <a:pPr algn="ctr"/>
            <a:r>
              <a:rPr lang="en-US" dirty="0" smtClean="0"/>
              <a:t>The mass number is the protons and neutrons added together (red and grey) – </a:t>
            </a:r>
            <a:r>
              <a:rPr lang="en-US" b="1" i="1" dirty="0" smtClean="0"/>
              <a:t>This is correct</a:t>
            </a:r>
            <a:endParaRPr lang="en-US" b="1" i="1" dirty="0"/>
          </a:p>
        </p:txBody>
      </p:sp>
      <p:sp>
        <p:nvSpPr>
          <p:cNvPr id="12" name="TextBox 11"/>
          <p:cNvSpPr txBox="1"/>
          <p:nvPr/>
        </p:nvSpPr>
        <p:spPr>
          <a:xfrm>
            <a:off x="609600" y="4572000"/>
            <a:ext cx="2514600" cy="1754326"/>
          </a:xfrm>
          <a:prstGeom prst="rect">
            <a:avLst/>
          </a:prstGeom>
          <a:noFill/>
        </p:spPr>
        <p:txBody>
          <a:bodyPr wrap="square" rtlCol="0">
            <a:spAutoFit/>
          </a:bodyPr>
          <a:lstStyle/>
          <a:p>
            <a:pPr algn="ctr"/>
            <a:r>
              <a:rPr lang="en-US" dirty="0" smtClean="0"/>
              <a:t>The atomic number, identifies the atom</a:t>
            </a:r>
          </a:p>
          <a:p>
            <a:pPr algn="ctr"/>
            <a:r>
              <a:rPr lang="en-US" dirty="0" smtClean="0"/>
              <a:t>(grey circles = protons), </a:t>
            </a:r>
            <a:r>
              <a:rPr lang="en-US" b="1" i="1" dirty="0" smtClean="0"/>
              <a:t>you used the red which are neutrons.</a:t>
            </a:r>
            <a:endParaRPr lang="en-US" b="1" i="1" dirty="0"/>
          </a:p>
        </p:txBody>
      </p:sp>
      <p:sp>
        <p:nvSpPr>
          <p:cNvPr id="13" name="TextBox 12"/>
          <p:cNvSpPr txBox="1"/>
          <p:nvPr/>
        </p:nvSpPr>
        <p:spPr>
          <a:xfrm>
            <a:off x="6324600" y="2438400"/>
            <a:ext cx="1447800" cy="2585323"/>
          </a:xfrm>
          <a:prstGeom prst="rect">
            <a:avLst/>
          </a:prstGeom>
          <a:noFill/>
        </p:spPr>
        <p:txBody>
          <a:bodyPr wrap="square" rtlCol="0">
            <a:spAutoFit/>
          </a:bodyPr>
          <a:lstStyle/>
          <a:p>
            <a:r>
              <a:rPr lang="en-US" b="1" dirty="0" smtClean="0"/>
              <a:t>Be</a:t>
            </a:r>
            <a:r>
              <a:rPr lang="en-US" dirty="0" smtClean="0"/>
              <a:t> stands for Beryllium which has 4 protons, but our picture has 5, which is Boron (B).</a:t>
            </a:r>
            <a:endParaRPr lang="en-US" dirty="0"/>
          </a:p>
        </p:txBody>
      </p:sp>
      <p:cxnSp>
        <p:nvCxnSpPr>
          <p:cNvPr id="14" name="Straight Arrow Connector 13"/>
          <p:cNvCxnSpPr/>
          <p:nvPr/>
        </p:nvCxnSpPr>
        <p:spPr>
          <a:xfrm>
            <a:off x="2667000" y="2209800"/>
            <a:ext cx="1219200" cy="1066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2895600" y="4038600"/>
            <a:ext cx="1219200" cy="15810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800600" y="2667000"/>
            <a:ext cx="1524000" cy="762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3505200" y="2743200"/>
            <a:ext cx="1600200" cy="1600200"/>
            <a:chOff x="1143000" y="2819400"/>
            <a:chExt cx="1600200" cy="1600200"/>
          </a:xfrm>
        </p:grpSpPr>
        <p:sp>
          <p:nvSpPr>
            <p:cNvPr id="17" name="Rectangle 16"/>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981200" y="3352800"/>
              <a:ext cx="609600" cy="523220"/>
            </a:xfrm>
            <a:prstGeom prst="rect">
              <a:avLst/>
            </a:prstGeom>
            <a:noFill/>
          </p:spPr>
          <p:txBody>
            <a:bodyPr wrap="square" rtlCol="0">
              <a:spAutoFit/>
            </a:bodyPr>
            <a:lstStyle/>
            <a:p>
              <a:r>
                <a:rPr lang="en-US" sz="2800" b="1" dirty="0" smtClean="0"/>
                <a:t>F</a:t>
              </a:r>
              <a:endParaRPr lang="en-US" b="1" dirty="0"/>
            </a:p>
          </p:txBody>
        </p:sp>
        <p:sp>
          <p:nvSpPr>
            <p:cNvPr id="20" name="TextBox 19"/>
            <p:cNvSpPr txBox="1"/>
            <p:nvPr/>
          </p:nvSpPr>
          <p:spPr>
            <a:xfrm>
              <a:off x="1524000" y="3200400"/>
              <a:ext cx="533400" cy="400110"/>
            </a:xfrm>
            <a:prstGeom prst="rect">
              <a:avLst/>
            </a:prstGeom>
            <a:noFill/>
          </p:spPr>
          <p:txBody>
            <a:bodyPr wrap="square" rtlCol="0">
              <a:spAutoFit/>
            </a:bodyPr>
            <a:lstStyle/>
            <a:p>
              <a:r>
                <a:rPr lang="en-US" sz="2000" b="1" dirty="0" smtClean="0"/>
                <a:t>7</a:t>
              </a:r>
              <a:endParaRPr lang="en-US" sz="2000" b="1" dirty="0"/>
            </a:p>
          </p:txBody>
        </p:sp>
        <p:sp>
          <p:nvSpPr>
            <p:cNvPr id="21" name="TextBox 20"/>
            <p:cNvSpPr txBox="1"/>
            <p:nvPr/>
          </p:nvSpPr>
          <p:spPr>
            <a:xfrm>
              <a:off x="1524000" y="3657600"/>
              <a:ext cx="533400" cy="400110"/>
            </a:xfrm>
            <a:prstGeom prst="rect">
              <a:avLst/>
            </a:prstGeom>
            <a:noFill/>
          </p:spPr>
          <p:txBody>
            <a:bodyPr wrap="square" rtlCol="0">
              <a:spAutoFit/>
            </a:bodyPr>
            <a:lstStyle/>
            <a:p>
              <a:r>
                <a:rPr lang="en-US" sz="2000" b="1" dirty="0" smtClean="0"/>
                <a:t>9</a:t>
              </a:r>
              <a:endParaRPr lang="en-US" sz="2000" b="1" dirty="0"/>
            </a:p>
          </p:txBody>
        </p:sp>
      </p:grpSp>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0" y="1981200"/>
            <a:ext cx="2057400" cy="2308324"/>
          </a:xfrm>
          <a:prstGeom prst="rect">
            <a:avLst/>
          </a:prstGeom>
          <a:noFill/>
        </p:spPr>
        <p:txBody>
          <a:bodyPr wrap="square" rtlCol="0">
            <a:spAutoFit/>
          </a:bodyPr>
          <a:lstStyle/>
          <a:p>
            <a:pPr algn="ctr"/>
            <a:r>
              <a:rPr lang="en-US" dirty="0" smtClean="0"/>
              <a:t>The mass number is the protons and neutrons added together (red and grey) – </a:t>
            </a:r>
            <a:r>
              <a:rPr lang="en-US" b="1" i="1" dirty="0" smtClean="0"/>
              <a:t>You used Blue which are electrons </a:t>
            </a:r>
            <a:endParaRPr lang="en-US" b="1" i="1" dirty="0"/>
          </a:p>
        </p:txBody>
      </p:sp>
      <p:sp>
        <p:nvSpPr>
          <p:cNvPr id="12" name="TextBox 11"/>
          <p:cNvSpPr txBox="1"/>
          <p:nvPr/>
        </p:nvSpPr>
        <p:spPr>
          <a:xfrm>
            <a:off x="609600" y="4572000"/>
            <a:ext cx="2514600" cy="2031325"/>
          </a:xfrm>
          <a:prstGeom prst="rect">
            <a:avLst/>
          </a:prstGeom>
          <a:noFill/>
        </p:spPr>
        <p:txBody>
          <a:bodyPr wrap="square" rtlCol="0">
            <a:spAutoFit/>
          </a:bodyPr>
          <a:lstStyle/>
          <a:p>
            <a:pPr algn="ctr"/>
            <a:r>
              <a:rPr lang="en-US" dirty="0" smtClean="0"/>
              <a:t>The atomic number, identifies the atom</a:t>
            </a:r>
          </a:p>
          <a:p>
            <a:pPr algn="ctr"/>
            <a:r>
              <a:rPr lang="en-US" dirty="0" smtClean="0"/>
              <a:t>(grey circles = protons), </a:t>
            </a:r>
            <a:r>
              <a:rPr lang="en-US" b="1" i="1" dirty="0" smtClean="0"/>
              <a:t>you used the red + grey  which equals the mass #.</a:t>
            </a:r>
            <a:endParaRPr lang="en-US" b="1" i="1" dirty="0"/>
          </a:p>
        </p:txBody>
      </p:sp>
      <p:sp>
        <p:nvSpPr>
          <p:cNvPr id="13" name="TextBox 12"/>
          <p:cNvSpPr txBox="1"/>
          <p:nvPr/>
        </p:nvSpPr>
        <p:spPr>
          <a:xfrm>
            <a:off x="6324600" y="2438400"/>
            <a:ext cx="1447800" cy="2308324"/>
          </a:xfrm>
          <a:prstGeom prst="rect">
            <a:avLst/>
          </a:prstGeom>
          <a:noFill/>
        </p:spPr>
        <p:txBody>
          <a:bodyPr wrap="square" rtlCol="0">
            <a:spAutoFit/>
          </a:bodyPr>
          <a:lstStyle/>
          <a:p>
            <a:r>
              <a:rPr lang="en-US" b="1" dirty="0" smtClean="0"/>
              <a:t>F</a:t>
            </a:r>
            <a:r>
              <a:rPr lang="en-US" dirty="0" smtClean="0"/>
              <a:t> stands for Fluorine which has 9 protons, but our picture has 5, which is Boron (B).</a:t>
            </a:r>
            <a:endParaRPr lang="en-US" dirty="0"/>
          </a:p>
        </p:txBody>
      </p:sp>
      <p:cxnSp>
        <p:nvCxnSpPr>
          <p:cNvPr id="14" name="Straight Arrow Connector 13"/>
          <p:cNvCxnSpPr/>
          <p:nvPr/>
        </p:nvCxnSpPr>
        <p:spPr>
          <a:xfrm>
            <a:off x="2667000" y="2209800"/>
            <a:ext cx="1219200" cy="1066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2895600" y="4038600"/>
            <a:ext cx="1066800" cy="15810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800600" y="2667000"/>
            <a:ext cx="1524000" cy="762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3505200" y="3200400"/>
            <a:ext cx="1600200" cy="1600200"/>
            <a:chOff x="1143000" y="2819400"/>
            <a:chExt cx="1600200" cy="1600200"/>
          </a:xfrm>
        </p:grpSpPr>
        <p:sp>
          <p:nvSpPr>
            <p:cNvPr id="16" name="Rectangle 15"/>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981200" y="3352800"/>
              <a:ext cx="609600" cy="523220"/>
            </a:xfrm>
            <a:prstGeom prst="rect">
              <a:avLst/>
            </a:prstGeom>
            <a:noFill/>
          </p:spPr>
          <p:txBody>
            <a:bodyPr wrap="square" rtlCol="0">
              <a:spAutoFit/>
            </a:bodyPr>
            <a:lstStyle/>
            <a:p>
              <a:r>
                <a:rPr lang="en-US" sz="2800" b="1" dirty="0" smtClean="0"/>
                <a:t>B</a:t>
              </a:r>
              <a:endParaRPr lang="en-US" b="1" dirty="0"/>
            </a:p>
          </p:txBody>
        </p:sp>
        <p:sp>
          <p:nvSpPr>
            <p:cNvPr id="18" name="TextBox 17"/>
            <p:cNvSpPr txBox="1"/>
            <p:nvPr/>
          </p:nvSpPr>
          <p:spPr>
            <a:xfrm>
              <a:off x="1524000" y="3200400"/>
              <a:ext cx="533400" cy="400110"/>
            </a:xfrm>
            <a:prstGeom prst="rect">
              <a:avLst/>
            </a:prstGeom>
            <a:noFill/>
          </p:spPr>
          <p:txBody>
            <a:bodyPr wrap="square" rtlCol="0">
              <a:spAutoFit/>
            </a:bodyPr>
            <a:lstStyle/>
            <a:p>
              <a:r>
                <a:rPr lang="en-US" sz="2000" b="1" dirty="0" smtClean="0"/>
                <a:t>9</a:t>
              </a:r>
              <a:endParaRPr lang="en-US" sz="2000" b="1" dirty="0"/>
            </a:p>
          </p:txBody>
        </p:sp>
        <p:sp>
          <p:nvSpPr>
            <p:cNvPr id="19" name="TextBox 18"/>
            <p:cNvSpPr txBox="1"/>
            <p:nvPr/>
          </p:nvSpPr>
          <p:spPr>
            <a:xfrm>
              <a:off x="1524000" y="3657600"/>
              <a:ext cx="533400" cy="400110"/>
            </a:xfrm>
            <a:prstGeom prst="rect">
              <a:avLst/>
            </a:prstGeom>
            <a:noFill/>
          </p:spPr>
          <p:txBody>
            <a:bodyPr wrap="square" rtlCol="0">
              <a:spAutoFit/>
            </a:bodyPr>
            <a:lstStyle/>
            <a:p>
              <a:r>
                <a:rPr lang="en-US" sz="2000" b="1" dirty="0" smtClean="0"/>
                <a:t>5</a:t>
              </a:r>
              <a:endParaRPr lang="en-US" sz="2000" b="1" dirty="0"/>
            </a:p>
          </p:txBody>
        </p:sp>
      </p:grpSp>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H="1">
            <a:off x="4800600" y="4038600"/>
            <a:ext cx="20574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62800" y="3429000"/>
            <a:ext cx="1447800" cy="1754326"/>
          </a:xfrm>
          <a:prstGeom prst="rect">
            <a:avLst/>
          </a:prstGeom>
          <a:noFill/>
        </p:spPr>
        <p:txBody>
          <a:bodyPr wrap="square" rtlCol="0">
            <a:spAutoFit/>
          </a:bodyPr>
          <a:lstStyle/>
          <a:p>
            <a:r>
              <a:rPr lang="en-US" dirty="0" smtClean="0"/>
              <a:t>Since the atomic # is 5, you find it on the periodic table</a:t>
            </a:r>
            <a:endParaRPr lang="en-US" dirty="0"/>
          </a:p>
        </p:txBody>
      </p:sp>
      <p:sp>
        <p:nvSpPr>
          <p:cNvPr id="13" name="TextBox 12"/>
          <p:cNvSpPr txBox="1"/>
          <p:nvPr/>
        </p:nvSpPr>
        <p:spPr>
          <a:xfrm>
            <a:off x="990600" y="4648200"/>
            <a:ext cx="1447800" cy="1754326"/>
          </a:xfrm>
          <a:prstGeom prst="rect">
            <a:avLst/>
          </a:prstGeom>
          <a:noFill/>
        </p:spPr>
        <p:txBody>
          <a:bodyPr wrap="square" rtlCol="0">
            <a:spAutoFit/>
          </a:bodyPr>
          <a:lstStyle/>
          <a:p>
            <a:pPr algn="ctr"/>
            <a:r>
              <a:rPr lang="en-US" dirty="0" smtClean="0"/>
              <a:t>The atomic number, identifies the atom</a:t>
            </a:r>
          </a:p>
          <a:p>
            <a:pPr algn="ctr"/>
            <a:r>
              <a:rPr lang="en-US" dirty="0" smtClean="0"/>
              <a:t>(grey circles)</a:t>
            </a:r>
            <a:endParaRPr lang="en-US" dirty="0"/>
          </a:p>
        </p:txBody>
      </p:sp>
      <p:cxnSp>
        <p:nvCxnSpPr>
          <p:cNvPr id="14" name="Straight Arrow Connector 13"/>
          <p:cNvCxnSpPr/>
          <p:nvPr/>
        </p:nvCxnSpPr>
        <p:spPr>
          <a:xfrm flipV="1">
            <a:off x="2286000" y="4343400"/>
            <a:ext cx="1600200" cy="10476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62000" y="1981200"/>
            <a:ext cx="2057400" cy="1754326"/>
          </a:xfrm>
          <a:prstGeom prst="rect">
            <a:avLst/>
          </a:prstGeom>
          <a:noFill/>
        </p:spPr>
        <p:txBody>
          <a:bodyPr wrap="square" rtlCol="0">
            <a:spAutoFit/>
          </a:bodyPr>
          <a:lstStyle/>
          <a:p>
            <a:pPr algn="ctr"/>
            <a:r>
              <a:rPr lang="en-US" dirty="0" smtClean="0"/>
              <a:t>The mass number is the protons and neutrons added together (red and grey)</a:t>
            </a:r>
            <a:endParaRPr lang="en-US" dirty="0"/>
          </a:p>
        </p:txBody>
      </p:sp>
      <p:cxnSp>
        <p:nvCxnSpPr>
          <p:cNvPr id="22" name="Straight Arrow Connector 21"/>
          <p:cNvCxnSpPr/>
          <p:nvPr/>
        </p:nvCxnSpPr>
        <p:spPr>
          <a:xfrm>
            <a:off x="2590800" y="2667000"/>
            <a:ext cx="1219200" cy="85731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atoms has the least amount of </a:t>
            </a:r>
            <a:r>
              <a:rPr lang="en-US" dirty="0" err="1" smtClean="0"/>
              <a:t>masS</a:t>
            </a:r>
            <a:r>
              <a:rPr lang="en-US" dirty="0" smtClean="0"/>
              <a:t>?</a:t>
            </a:r>
            <a:endParaRPr lang="en-US" dirty="0"/>
          </a:p>
        </p:txBody>
      </p:sp>
      <p:grpSp>
        <p:nvGrpSpPr>
          <p:cNvPr id="5" name="Group 4"/>
          <p:cNvGrpSpPr/>
          <p:nvPr/>
        </p:nvGrpSpPr>
        <p:grpSpPr>
          <a:xfrm>
            <a:off x="533400" y="1905000"/>
            <a:ext cx="2438400" cy="2286000"/>
            <a:chOff x="2895600" y="2066655"/>
            <a:chExt cx="3375434" cy="3191145"/>
          </a:xfrm>
        </p:grpSpPr>
        <p:sp>
          <p:nvSpPr>
            <p:cNvPr id="6" name="Oval 5"/>
            <p:cNvSpPr/>
            <p:nvPr/>
          </p:nvSpPr>
          <p:spPr>
            <a:xfrm>
              <a:off x="2895600" y="2286000"/>
              <a:ext cx="3200400" cy="2819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Oval 6"/>
            <p:cNvSpPr/>
            <p:nvPr/>
          </p:nvSpPr>
          <p:spPr>
            <a:xfrm>
              <a:off x="3743231" y="3076292"/>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305677" y="333469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610100" y="35746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886200" y="3802631"/>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991100" y="33841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42337" y="2953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229100" y="3715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648200" y="31242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939012" y="3418438"/>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890034" y="3799438"/>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0" name="Oval 19"/>
            <p:cNvSpPr/>
            <p:nvPr/>
          </p:nvSpPr>
          <p:spPr>
            <a:xfrm>
              <a:off x="4267200" y="2066655"/>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1" name="Oval 20"/>
            <p:cNvSpPr/>
            <p:nvPr/>
          </p:nvSpPr>
          <p:spPr>
            <a:xfrm>
              <a:off x="3761337" y="4876800"/>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Oval 21"/>
            <p:cNvSpPr/>
            <p:nvPr/>
          </p:nvSpPr>
          <p:spPr>
            <a:xfrm>
              <a:off x="5558072" y="259532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3" name="Oval 22"/>
            <p:cNvSpPr/>
            <p:nvPr/>
          </p:nvSpPr>
          <p:spPr>
            <a:xfrm>
              <a:off x="2895600" y="407632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4" name="Oval 23"/>
            <p:cNvSpPr/>
            <p:nvPr/>
          </p:nvSpPr>
          <p:spPr>
            <a:xfrm>
              <a:off x="2895600" y="276319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5" name="Oval 24"/>
            <p:cNvSpPr/>
            <p:nvPr/>
          </p:nvSpPr>
          <p:spPr>
            <a:xfrm>
              <a:off x="5181600" y="472477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grpSp>
      <p:grpSp>
        <p:nvGrpSpPr>
          <p:cNvPr id="26" name="Group 25"/>
          <p:cNvGrpSpPr/>
          <p:nvPr/>
        </p:nvGrpSpPr>
        <p:grpSpPr>
          <a:xfrm>
            <a:off x="3429000" y="1981200"/>
            <a:ext cx="2209800" cy="2286000"/>
            <a:chOff x="2895600" y="2066655"/>
            <a:chExt cx="3375434" cy="3191145"/>
          </a:xfrm>
        </p:grpSpPr>
        <p:sp>
          <p:nvSpPr>
            <p:cNvPr id="27" name="Oval 26"/>
            <p:cNvSpPr/>
            <p:nvPr/>
          </p:nvSpPr>
          <p:spPr>
            <a:xfrm>
              <a:off x="2895600" y="2286000"/>
              <a:ext cx="3200400" cy="2819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8" name="Oval 27"/>
            <p:cNvSpPr/>
            <p:nvPr/>
          </p:nvSpPr>
          <p:spPr>
            <a:xfrm>
              <a:off x="3743231" y="3076292"/>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305677" y="333469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610100" y="35746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886200" y="3802631"/>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991100" y="33841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4142337" y="2953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229100" y="3715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648200" y="31242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3939012" y="3418438"/>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5890034" y="3799438"/>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41" name="Oval 40"/>
            <p:cNvSpPr/>
            <p:nvPr/>
          </p:nvSpPr>
          <p:spPr>
            <a:xfrm>
              <a:off x="4267200" y="2066655"/>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42" name="Oval 41"/>
            <p:cNvSpPr/>
            <p:nvPr/>
          </p:nvSpPr>
          <p:spPr>
            <a:xfrm>
              <a:off x="3761337" y="4876800"/>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43" name="Oval 42"/>
            <p:cNvSpPr/>
            <p:nvPr/>
          </p:nvSpPr>
          <p:spPr>
            <a:xfrm>
              <a:off x="5558072" y="259532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44" name="Oval 43"/>
            <p:cNvSpPr/>
            <p:nvPr/>
          </p:nvSpPr>
          <p:spPr>
            <a:xfrm>
              <a:off x="2895600" y="407632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45" name="Oval 44"/>
            <p:cNvSpPr/>
            <p:nvPr/>
          </p:nvSpPr>
          <p:spPr>
            <a:xfrm>
              <a:off x="2895600" y="276319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46" name="Oval 45"/>
            <p:cNvSpPr/>
            <p:nvPr/>
          </p:nvSpPr>
          <p:spPr>
            <a:xfrm>
              <a:off x="5181600" y="472477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grpSp>
      <p:grpSp>
        <p:nvGrpSpPr>
          <p:cNvPr id="50" name="Group 49"/>
          <p:cNvGrpSpPr/>
          <p:nvPr/>
        </p:nvGrpSpPr>
        <p:grpSpPr>
          <a:xfrm>
            <a:off x="3886200" y="2971800"/>
            <a:ext cx="762000" cy="685800"/>
            <a:chOff x="6019800" y="3200400"/>
            <a:chExt cx="1371600" cy="1066800"/>
          </a:xfrm>
        </p:grpSpPr>
        <p:sp>
          <p:nvSpPr>
            <p:cNvPr id="47" name="Oval 46"/>
            <p:cNvSpPr/>
            <p:nvPr/>
          </p:nvSpPr>
          <p:spPr>
            <a:xfrm>
              <a:off x="6019800" y="32004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7010400" y="37338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629400" y="38862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6172200" y="1981200"/>
            <a:ext cx="2438400" cy="2286000"/>
            <a:chOff x="2895600" y="2066655"/>
            <a:chExt cx="3375434" cy="3191145"/>
          </a:xfrm>
        </p:grpSpPr>
        <p:sp>
          <p:nvSpPr>
            <p:cNvPr id="53" name="Oval 52"/>
            <p:cNvSpPr/>
            <p:nvPr/>
          </p:nvSpPr>
          <p:spPr>
            <a:xfrm>
              <a:off x="2895600" y="2286000"/>
              <a:ext cx="3200400" cy="2819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4" name="Oval 53"/>
            <p:cNvSpPr/>
            <p:nvPr/>
          </p:nvSpPr>
          <p:spPr>
            <a:xfrm>
              <a:off x="3743231" y="3076292"/>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305677" y="3334693"/>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886200" y="3802631"/>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4991100" y="338411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4142337" y="2953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229100" y="3715693"/>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648200" y="3124200"/>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939012" y="3418438"/>
              <a:ext cx="381000" cy="381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5890034" y="3799438"/>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4" name="Oval 63"/>
            <p:cNvSpPr/>
            <p:nvPr/>
          </p:nvSpPr>
          <p:spPr>
            <a:xfrm>
              <a:off x="4267200" y="2066655"/>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5" name="Oval 64"/>
            <p:cNvSpPr/>
            <p:nvPr/>
          </p:nvSpPr>
          <p:spPr>
            <a:xfrm>
              <a:off x="3761337" y="4876800"/>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6" name="Oval 65"/>
            <p:cNvSpPr/>
            <p:nvPr/>
          </p:nvSpPr>
          <p:spPr>
            <a:xfrm>
              <a:off x="5558072" y="259532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7" name="Oval 66"/>
            <p:cNvSpPr/>
            <p:nvPr/>
          </p:nvSpPr>
          <p:spPr>
            <a:xfrm>
              <a:off x="2895600" y="407632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8" name="Oval 67"/>
            <p:cNvSpPr/>
            <p:nvPr/>
          </p:nvSpPr>
          <p:spPr>
            <a:xfrm>
              <a:off x="2895600" y="2763193"/>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69" name="Oval 68"/>
            <p:cNvSpPr/>
            <p:nvPr/>
          </p:nvSpPr>
          <p:spPr>
            <a:xfrm>
              <a:off x="5181600" y="4724777"/>
              <a:ext cx="381000" cy="381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grpSp>
      <p:sp>
        <p:nvSpPr>
          <p:cNvPr id="70" name="Rounded Rectangle 69"/>
          <p:cNvSpPr/>
          <p:nvPr/>
        </p:nvSpPr>
        <p:spPr>
          <a:xfrm>
            <a:off x="457200" y="5105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1</a:t>
            </a:r>
            <a:endParaRPr lang="en-US" b="1" dirty="0"/>
          </a:p>
        </p:txBody>
      </p:sp>
      <p:sp>
        <p:nvSpPr>
          <p:cNvPr id="71" name="Rounded Rectangle 70"/>
          <p:cNvSpPr/>
          <p:nvPr/>
        </p:nvSpPr>
        <p:spPr>
          <a:xfrm>
            <a:off x="3352800" y="5105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2</a:t>
            </a:r>
            <a:endParaRPr lang="en-US" b="1" dirty="0"/>
          </a:p>
        </p:txBody>
      </p:sp>
      <p:sp>
        <p:nvSpPr>
          <p:cNvPr id="72" name="Rounded Rectangle 71"/>
          <p:cNvSpPr/>
          <p:nvPr/>
        </p:nvSpPr>
        <p:spPr>
          <a:xfrm>
            <a:off x="6324600" y="51054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3</a:t>
            </a:r>
            <a:endParaRPr lang="en-US" b="1" dirty="0"/>
          </a:p>
        </p:txBody>
      </p:sp>
      <p:sp>
        <p:nvSpPr>
          <p:cNvPr id="74" name="TextBox 73"/>
          <p:cNvSpPr txBox="1"/>
          <p:nvPr/>
        </p:nvSpPr>
        <p:spPr>
          <a:xfrm>
            <a:off x="2971800" y="4495800"/>
            <a:ext cx="3200400" cy="369332"/>
          </a:xfrm>
          <a:prstGeom prst="rect">
            <a:avLst/>
          </a:prstGeom>
          <a:noFill/>
        </p:spPr>
        <p:txBody>
          <a:bodyPr wrap="square" rtlCol="0">
            <a:spAutoFit/>
          </a:bodyPr>
          <a:lstStyle/>
          <a:p>
            <a:r>
              <a:rPr lang="en-US" dirty="0" smtClean="0"/>
              <a:t>Red (+), Grey (0), Blue (-)</a:t>
            </a:r>
            <a:endParaRPr lang="en-US" dirty="0"/>
          </a:p>
        </p:txBody>
      </p:sp>
    </p:spTree>
    <p:extLst>
      <p:ext uri="{BB962C8B-B14F-4D97-AF65-F5344CB8AC3E}">
        <p14:creationId xmlns:p14="http://schemas.microsoft.com/office/powerpoint/2010/main" xmlns="" val="369606998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457200" y="1752600"/>
            <a:ext cx="8229600" cy="4373563"/>
          </a:xfrm>
        </p:spPr>
        <p:txBody>
          <a:bodyPr>
            <a:normAutofit/>
          </a:bodyPr>
          <a:lstStyle/>
          <a:p>
            <a:pPr algn="ctr"/>
            <a:r>
              <a:rPr lang="en-US" b="1" dirty="0" smtClean="0"/>
              <a:t>The mass is found in the nucleus. This element has a higher atomic number, therefore a higher number of protons, then another element listed.</a:t>
            </a:r>
            <a:endParaRPr lang="en-US" b="1"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457200" y="1752600"/>
            <a:ext cx="8229600" cy="4373563"/>
          </a:xfrm>
        </p:spPr>
        <p:txBody>
          <a:bodyPr>
            <a:normAutofit/>
          </a:bodyPr>
          <a:lstStyle/>
          <a:p>
            <a:pPr algn="ctr"/>
            <a:r>
              <a:rPr lang="en-US" b="1" dirty="0" smtClean="0"/>
              <a:t>The mass is found in the nucleus. This element has a higher atomic number, therefore a higher number of protons, then another element listed.</a:t>
            </a:r>
            <a:endParaRPr lang="en-US" b="1"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57200" y="1752600"/>
            <a:ext cx="8229600" cy="4373563"/>
          </a:xfrm>
        </p:spPr>
        <p:txBody>
          <a:bodyPr/>
          <a:lstStyle/>
          <a:p>
            <a:pPr algn="ctr"/>
            <a:r>
              <a:rPr lang="en-US" b="1" dirty="0" smtClean="0"/>
              <a:t>There are the least amount of protons in the nucleus, where all of the mass is found.</a:t>
            </a:r>
            <a:endParaRPr lang="en-US" b="1" dirty="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atomic number for the represented atom?</a:t>
            </a:r>
            <a:endParaRPr lang="en-US" dirty="0"/>
          </a:p>
        </p:txBody>
      </p:sp>
      <p:grpSp>
        <p:nvGrpSpPr>
          <p:cNvPr id="4" name="Group 3"/>
          <p:cNvGrpSpPr/>
          <p:nvPr/>
        </p:nvGrpSpPr>
        <p:grpSpPr>
          <a:xfrm>
            <a:off x="3581400" y="2209800"/>
            <a:ext cx="1600200" cy="1600200"/>
            <a:chOff x="1143000" y="2819400"/>
            <a:chExt cx="1600200" cy="1600200"/>
          </a:xfrm>
        </p:grpSpPr>
        <p:sp>
          <p:nvSpPr>
            <p:cNvPr id="5" name="Rectangle 4"/>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981200" y="3352800"/>
              <a:ext cx="609600" cy="400110"/>
            </a:xfrm>
            <a:prstGeom prst="rect">
              <a:avLst/>
            </a:prstGeom>
            <a:noFill/>
          </p:spPr>
          <p:txBody>
            <a:bodyPr wrap="square" rtlCol="0">
              <a:spAutoFit/>
            </a:bodyPr>
            <a:lstStyle/>
            <a:p>
              <a:r>
                <a:rPr lang="en-US" sz="2000" b="1" dirty="0" smtClean="0"/>
                <a:t>Ca</a:t>
              </a:r>
              <a:endParaRPr lang="en-US" sz="1400" b="1" dirty="0"/>
            </a:p>
          </p:txBody>
        </p:sp>
        <p:sp>
          <p:nvSpPr>
            <p:cNvPr id="7" name="TextBox 6"/>
            <p:cNvSpPr txBox="1"/>
            <p:nvPr/>
          </p:nvSpPr>
          <p:spPr>
            <a:xfrm>
              <a:off x="1524000" y="3200400"/>
              <a:ext cx="533400" cy="400110"/>
            </a:xfrm>
            <a:prstGeom prst="rect">
              <a:avLst/>
            </a:prstGeom>
            <a:noFill/>
          </p:spPr>
          <p:txBody>
            <a:bodyPr wrap="square" rtlCol="0">
              <a:spAutoFit/>
            </a:bodyPr>
            <a:lstStyle/>
            <a:p>
              <a:r>
                <a:rPr lang="en-US" sz="2000" b="1" dirty="0" smtClean="0"/>
                <a:t>35</a:t>
              </a:r>
              <a:endParaRPr lang="en-US" sz="2000" b="1" dirty="0"/>
            </a:p>
          </p:txBody>
        </p:sp>
        <p:sp>
          <p:nvSpPr>
            <p:cNvPr id="8" name="TextBox 7"/>
            <p:cNvSpPr txBox="1"/>
            <p:nvPr/>
          </p:nvSpPr>
          <p:spPr>
            <a:xfrm>
              <a:off x="1524000" y="3657600"/>
              <a:ext cx="533400" cy="400110"/>
            </a:xfrm>
            <a:prstGeom prst="rect">
              <a:avLst/>
            </a:prstGeom>
            <a:noFill/>
          </p:spPr>
          <p:txBody>
            <a:bodyPr wrap="square" rtlCol="0">
              <a:spAutoFit/>
            </a:bodyPr>
            <a:lstStyle/>
            <a:p>
              <a:r>
                <a:rPr lang="en-US" sz="2000" b="1" dirty="0" smtClean="0"/>
                <a:t>20</a:t>
              </a:r>
              <a:endParaRPr lang="en-US" sz="2000" b="1" dirty="0"/>
            </a:p>
          </p:txBody>
        </p:sp>
      </p:grpSp>
      <p:sp>
        <p:nvSpPr>
          <p:cNvPr id="9" name="Rounded Rectangle 8"/>
          <p:cNvSpPr/>
          <p:nvPr/>
        </p:nvSpPr>
        <p:spPr>
          <a:xfrm>
            <a:off x="533400" y="44958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35</a:t>
            </a:r>
            <a:endParaRPr lang="en-US" b="1" dirty="0"/>
          </a:p>
        </p:txBody>
      </p:sp>
      <p:sp>
        <p:nvSpPr>
          <p:cNvPr id="10" name="Rounded Rectangle 9"/>
          <p:cNvSpPr/>
          <p:nvPr/>
        </p:nvSpPr>
        <p:spPr>
          <a:xfrm>
            <a:off x="3352800" y="44958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55</a:t>
            </a:r>
            <a:endParaRPr lang="en-US" b="1" dirty="0"/>
          </a:p>
        </p:txBody>
      </p:sp>
      <p:sp>
        <p:nvSpPr>
          <p:cNvPr id="11" name="Rounded Rectangle 10"/>
          <p:cNvSpPr/>
          <p:nvPr/>
        </p:nvSpPr>
        <p:spPr>
          <a:xfrm>
            <a:off x="6248400" y="44958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20</a:t>
            </a:r>
            <a:endParaRPr lang="en-US" b="1" dirty="0"/>
          </a:p>
        </p:txBody>
      </p:sp>
    </p:spTree>
    <p:extLst>
      <p:ext uri="{BB962C8B-B14F-4D97-AF65-F5344CB8AC3E}">
        <p14:creationId xmlns:p14="http://schemas.microsoft.com/office/powerpoint/2010/main" xmlns="" val="200983927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3581400" y="2819400"/>
            <a:ext cx="1600200" cy="1600200"/>
            <a:chOff x="1143000" y="2819400"/>
            <a:chExt cx="1600200" cy="1600200"/>
          </a:xfrm>
        </p:grpSpPr>
        <p:sp>
          <p:nvSpPr>
            <p:cNvPr id="22" name="Rectangle 21"/>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981200" y="3352800"/>
              <a:ext cx="609600" cy="400110"/>
            </a:xfrm>
            <a:prstGeom prst="rect">
              <a:avLst/>
            </a:prstGeom>
            <a:noFill/>
          </p:spPr>
          <p:txBody>
            <a:bodyPr wrap="square" rtlCol="0">
              <a:spAutoFit/>
            </a:bodyPr>
            <a:lstStyle/>
            <a:p>
              <a:r>
                <a:rPr lang="en-US" sz="2000" b="1" dirty="0" smtClean="0"/>
                <a:t>Ca</a:t>
              </a:r>
              <a:endParaRPr lang="en-US" sz="1400" b="1" dirty="0"/>
            </a:p>
          </p:txBody>
        </p:sp>
        <p:sp>
          <p:nvSpPr>
            <p:cNvPr id="24" name="TextBox 23"/>
            <p:cNvSpPr txBox="1"/>
            <p:nvPr/>
          </p:nvSpPr>
          <p:spPr>
            <a:xfrm>
              <a:off x="1524000" y="3200400"/>
              <a:ext cx="533400" cy="400110"/>
            </a:xfrm>
            <a:prstGeom prst="rect">
              <a:avLst/>
            </a:prstGeom>
            <a:noFill/>
          </p:spPr>
          <p:txBody>
            <a:bodyPr wrap="square" rtlCol="0">
              <a:spAutoFit/>
            </a:bodyPr>
            <a:lstStyle/>
            <a:p>
              <a:r>
                <a:rPr lang="en-US" sz="2000" b="1" dirty="0" smtClean="0"/>
                <a:t>35</a:t>
              </a:r>
              <a:endParaRPr lang="en-US" sz="2000" b="1" dirty="0"/>
            </a:p>
          </p:txBody>
        </p:sp>
        <p:sp>
          <p:nvSpPr>
            <p:cNvPr id="25" name="TextBox 24"/>
            <p:cNvSpPr txBox="1"/>
            <p:nvPr/>
          </p:nvSpPr>
          <p:spPr>
            <a:xfrm>
              <a:off x="1524000" y="3657600"/>
              <a:ext cx="533400" cy="400110"/>
            </a:xfrm>
            <a:prstGeom prst="rect">
              <a:avLst/>
            </a:prstGeom>
            <a:noFill/>
          </p:spPr>
          <p:txBody>
            <a:bodyPr wrap="square" rtlCol="0">
              <a:spAutoFit/>
            </a:bodyPr>
            <a:lstStyle/>
            <a:p>
              <a:r>
                <a:rPr lang="en-US" sz="2000" b="1" dirty="0" smtClean="0"/>
                <a:t>20</a:t>
              </a:r>
              <a:endParaRPr lang="en-US" sz="2000" b="1" dirty="0"/>
            </a:p>
          </p:txBody>
        </p:sp>
      </p:grpSp>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0" y="1981200"/>
            <a:ext cx="2057400" cy="1477328"/>
          </a:xfrm>
          <a:prstGeom prst="rect">
            <a:avLst/>
          </a:prstGeom>
          <a:noFill/>
        </p:spPr>
        <p:txBody>
          <a:bodyPr wrap="square" rtlCol="0">
            <a:spAutoFit/>
          </a:bodyPr>
          <a:lstStyle/>
          <a:p>
            <a:pPr algn="ctr"/>
            <a:r>
              <a:rPr lang="en-US" dirty="0" smtClean="0"/>
              <a:t>The mass number is the protons and neutrons added together</a:t>
            </a:r>
            <a:endParaRPr lang="en-US" b="1" i="1" dirty="0"/>
          </a:p>
        </p:txBody>
      </p:sp>
      <p:cxnSp>
        <p:nvCxnSpPr>
          <p:cNvPr id="14" name="Straight Arrow Connector 13"/>
          <p:cNvCxnSpPr/>
          <p:nvPr/>
        </p:nvCxnSpPr>
        <p:spPr>
          <a:xfrm>
            <a:off x="2667000" y="2209800"/>
            <a:ext cx="1219200" cy="1066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3" name="Content Placeholder 2"/>
          <p:cNvSpPr>
            <a:spLocks noGrp="1"/>
          </p:cNvSpPr>
          <p:nvPr>
            <p:ph idx="1"/>
          </p:nvPr>
        </p:nvSpPr>
        <p:spPr/>
        <p:txBody>
          <a:bodyPr/>
          <a:lstStyle/>
          <a:p>
            <a:pPr algn="ctr"/>
            <a:r>
              <a:rPr lang="en-US" b="1" dirty="0" smtClean="0"/>
              <a:t>In a neutral atom, the electron number is equal to the proton number.  The proton number identifies the element. Oxygen is element 8 on the periodic table, therefore it has 8 protons and 8 electrons.</a:t>
            </a:r>
            <a:endParaRPr lang="en-US" b="1"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4"/>
          <p:cNvGrpSpPr/>
          <p:nvPr/>
        </p:nvGrpSpPr>
        <p:grpSpPr>
          <a:xfrm>
            <a:off x="3581400" y="2819400"/>
            <a:ext cx="1600200" cy="1600200"/>
            <a:chOff x="1143000" y="2819400"/>
            <a:chExt cx="1600200" cy="1600200"/>
          </a:xfrm>
        </p:grpSpPr>
        <p:sp>
          <p:nvSpPr>
            <p:cNvPr id="22" name="Rectangle 21"/>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981200" y="3352800"/>
              <a:ext cx="609600" cy="400110"/>
            </a:xfrm>
            <a:prstGeom prst="rect">
              <a:avLst/>
            </a:prstGeom>
            <a:noFill/>
          </p:spPr>
          <p:txBody>
            <a:bodyPr wrap="square" rtlCol="0">
              <a:spAutoFit/>
            </a:bodyPr>
            <a:lstStyle/>
            <a:p>
              <a:r>
                <a:rPr lang="en-US" sz="2000" b="1" dirty="0" smtClean="0"/>
                <a:t>Ca</a:t>
              </a:r>
              <a:endParaRPr lang="en-US" sz="1400" b="1" dirty="0"/>
            </a:p>
          </p:txBody>
        </p:sp>
        <p:sp>
          <p:nvSpPr>
            <p:cNvPr id="24" name="TextBox 23"/>
            <p:cNvSpPr txBox="1"/>
            <p:nvPr/>
          </p:nvSpPr>
          <p:spPr>
            <a:xfrm>
              <a:off x="1524000" y="3200400"/>
              <a:ext cx="533400" cy="400110"/>
            </a:xfrm>
            <a:prstGeom prst="rect">
              <a:avLst/>
            </a:prstGeom>
            <a:noFill/>
          </p:spPr>
          <p:txBody>
            <a:bodyPr wrap="square" rtlCol="0">
              <a:spAutoFit/>
            </a:bodyPr>
            <a:lstStyle/>
            <a:p>
              <a:r>
                <a:rPr lang="en-US" sz="2000" b="1" dirty="0" smtClean="0"/>
                <a:t>35</a:t>
              </a:r>
              <a:endParaRPr lang="en-US" sz="2000" b="1" dirty="0"/>
            </a:p>
          </p:txBody>
        </p:sp>
        <p:sp>
          <p:nvSpPr>
            <p:cNvPr id="25" name="TextBox 24"/>
            <p:cNvSpPr txBox="1"/>
            <p:nvPr/>
          </p:nvSpPr>
          <p:spPr>
            <a:xfrm>
              <a:off x="1524000" y="3657600"/>
              <a:ext cx="533400" cy="400110"/>
            </a:xfrm>
            <a:prstGeom prst="rect">
              <a:avLst/>
            </a:prstGeom>
            <a:noFill/>
          </p:spPr>
          <p:txBody>
            <a:bodyPr wrap="square" rtlCol="0">
              <a:spAutoFit/>
            </a:bodyPr>
            <a:lstStyle/>
            <a:p>
              <a:r>
                <a:rPr lang="en-US" sz="2000" b="1" dirty="0" smtClean="0"/>
                <a:t>20</a:t>
              </a:r>
              <a:endParaRPr lang="en-US" sz="2000" b="1" dirty="0"/>
            </a:p>
          </p:txBody>
        </p:sp>
      </p:grpSp>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0" y="1981200"/>
            <a:ext cx="7239000" cy="369332"/>
          </a:xfrm>
          <a:prstGeom prst="rect">
            <a:avLst/>
          </a:prstGeom>
          <a:noFill/>
        </p:spPr>
        <p:txBody>
          <a:bodyPr wrap="square" rtlCol="0">
            <a:spAutoFit/>
          </a:bodyPr>
          <a:lstStyle/>
          <a:p>
            <a:pPr algn="ctr"/>
            <a:r>
              <a:rPr lang="en-US" dirty="0" smtClean="0"/>
              <a:t>55 would be the mass # added to the atomic #.</a:t>
            </a:r>
            <a:endParaRPr lang="en-US" b="1" i="1"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3581400" y="3200400"/>
            <a:ext cx="1600200" cy="1600200"/>
            <a:chOff x="1143000" y="2819400"/>
            <a:chExt cx="1600200" cy="1600200"/>
          </a:xfrm>
        </p:grpSpPr>
        <p:sp>
          <p:nvSpPr>
            <p:cNvPr id="20" name="Rectangle 19"/>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981200" y="3352800"/>
              <a:ext cx="609600" cy="400110"/>
            </a:xfrm>
            <a:prstGeom prst="rect">
              <a:avLst/>
            </a:prstGeom>
            <a:noFill/>
          </p:spPr>
          <p:txBody>
            <a:bodyPr wrap="square" rtlCol="0">
              <a:spAutoFit/>
            </a:bodyPr>
            <a:lstStyle/>
            <a:p>
              <a:r>
                <a:rPr lang="en-US" sz="2000" b="1" dirty="0" smtClean="0"/>
                <a:t>Ca</a:t>
              </a:r>
              <a:endParaRPr lang="en-US" sz="1400" b="1" dirty="0"/>
            </a:p>
          </p:txBody>
        </p:sp>
        <p:sp>
          <p:nvSpPr>
            <p:cNvPr id="24" name="TextBox 23"/>
            <p:cNvSpPr txBox="1"/>
            <p:nvPr/>
          </p:nvSpPr>
          <p:spPr>
            <a:xfrm>
              <a:off x="1524000" y="3200400"/>
              <a:ext cx="533400" cy="400110"/>
            </a:xfrm>
            <a:prstGeom prst="rect">
              <a:avLst/>
            </a:prstGeom>
            <a:noFill/>
          </p:spPr>
          <p:txBody>
            <a:bodyPr wrap="square" rtlCol="0">
              <a:spAutoFit/>
            </a:bodyPr>
            <a:lstStyle/>
            <a:p>
              <a:r>
                <a:rPr lang="en-US" sz="2000" b="1" dirty="0" smtClean="0"/>
                <a:t>35</a:t>
              </a:r>
              <a:endParaRPr lang="en-US" sz="2000" b="1" dirty="0"/>
            </a:p>
          </p:txBody>
        </p:sp>
        <p:sp>
          <p:nvSpPr>
            <p:cNvPr id="25" name="TextBox 24"/>
            <p:cNvSpPr txBox="1"/>
            <p:nvPr/>
          </p:nvSpPr>
          <p:spPr>
            <a:xfrm>
              <a:off x="1524000" y="3657600"/>
              <a:ext cx="533400" cy="400110"/>
            </a:xfrm>
            <a:prstGeom prst="rect">
              <a:avLst/>
            </a:prstGeom>
            <a:noFill/>
          </p:spPr>
          <p:txBody>
            <a:bodyPr wrap="square" rtlCol="0">
              <a:spAutoFit/>
            </a:bodyPr>
            <a:lstStyle/>
            <a:p>
              <a:r>
                <a:rPr lang="en-US" sz="2000" b="1" dirty="0" smtClean="0"/>
                <a:t>20</a:t>
              </a:r>
              <a:endParaRPr lang="en-US" sz="2000" b="1" dirty="0"/>
            </a:p>
          </p:txBody>
        </p:sp>
      </p:grpSp>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H="1">
            <a:off x="5029200" y="3962400"/>
            <a:ext cx="11430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172200" y="2590800"/>
            <a:ext cx="2514600" cy="1754326"/>
          </a:xfrm>
          <a:prstGeom prst="rect">
            <a:avLst/>
          </a:prstGeom>
          <a:noFill/>
        </p:spPr>
        <p:txBody>
          <a:bodyPr wrap="square" rtlCol="0">
            <a:spAutoFit/>
          </a:bodyPr>
          <a:lstStyle/>
          <a:p>
            <a:r>
              <a:rPr lang="en-US" dirty="0" smtClean="0"/>
              <a:t>You could look at the periodic table and find Ca is 20.  Atomic number (# of protons) identifies atom.</a:t>
            </a:r>
            <a:endParaRPr lang="en-US" dirty="0"/>
          </a:p>
        </p:txBody>
      </p:sp>
      <p:sp>
        <p:nvSpPr>
          <p:cNvPr id="13" name="TextBox 12"/>
          <p:cNvSpPr txBox="1"/>
          <p:nvPr/>
        </p:nvSpPr>
        <p:spPr>
          <a:xfrm>
            <a:off x="990600" y="4648200"/>
            <a:ext cx="1447800" cy="1200329"/>
          </a:xfrm>
          <a:prstGeom prst="rect">
            <a:avLst/>
          </a:prstGeom>
          <a:noFill/>
        </p:spPr>
        <p:txBody>
          <a:bodyPr wrap="square" rtlCol="0">
            <a:spAutoFit/>
          </a:bodyPr>
          <a:lstStyle/>
          <a:p>
            <a:pPr algn="ctr"/>
            <a:r>
              <a:rPr lang="en-US" dirty="0" smtClean="0"/>
              <a:t>The atomic number, identifies the atom</a:t>
            </a:r>
          </a:p>
        </p:txBody>
      </p:sp>
      <p:cxnSp>
        <p:nvCxnSpPr>
          <p:cNvPr id="14" name="Straight Arrow Connector 13"/>
          <p:cNvCxnSpPr/>
          <p:nvPr/>
        </p:nvCxnSpPr>
        <p:spPr>
          <a:xfrm flipV="1">
            <a:off x="2286000" y="4343400"/>
            <a:ext cx="1600200" cy="10476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neutrons does the represented atom have?</a:t>
            </a:r>
            <a:endParaRPr lang="en-US" dirty="0"/>
          </a:p>
        </p:txBody>
      </p:sp>
      <p:grpSp>
        <p:nvGrpSpPr>
          <p:cNvPr id="5" name="Group 14"/>
          <p:cNvGrpSpPr/>
          <p:nvPr/>
        </p:nvGrpSpPr>
        <p:grpSpPr>
          <a:xfrm>
            <a:off x="3657600" y="2286000"/>
            <a:ext cx="1600200" cy="1600200"/>
            <a:chOff x="1143000" y="2819400"/>
            <a:chExt cx="1600200" cy="1600200"/>
          </a:xfrm>
        </p:grpSpPr>
        <p:sp>
          <p:nvSpPr>
            <p:cNvPr id="6" name="Rectangle 5"/>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81200" y="3352800"/>
              <a:ext cx="609600" cy="400110"/>
            </a:xfrm>
            <a:prstGeom prst="rect">
              <a:avLst/>
            </a:prstGeom>
            <a:noFill/>
          </p:spPr>
          <p:txBody>
            <a:bodyPr wrap="square" rtlCol="0">
              <a:spAutoFit/>
            </a:bodyPr>
            <a:lstStyle/>
            <a:p>
              <a:r>
                <a:rPr lang="en-US" sz="2000" b="1" dirty="0" smtClean="0"/>
                <a:t>Ne</a:t>
              </a:r>
              <a:endParaRPr lang="en-US" sz="1400" b="1" dirty="0"/>
            </a:p>
          </p:txBody>
        </p:sp>
        <p:sp>
          <p:nvSpPr>
            <p:cNvPr id="8" name="TextBox 7"/>
            <p:cNvSpPr txBox="1"/>
            <p:nvPr/>
          </p:nvSpPr>
          <p:spPr>
            <a:xfrm>
              <a:off x="1524000" y="3200400"/>
              <a:ext cx="533400" cy="400110"/>
            </a:xfrm>
            <a:prstGeom prst="rect">
              <a:avLst/>
            </a:prstGeom>
            <a:noFill/>
          </p:spPr>
          <p:txBody>
            <a:bodyPr wrap="square" rtlCol="0">
              <a:spAutoFit/>
            </a:bodyPr>
            <a:lstStyle/>
            <a:p>
              <a:r>
                <a:rPr lang="en-US" sz="2000" b="1" dirty="0" smtClean="0"/>
                <a:t>51</a:t>
              </a:r>
              <a:endParaRPr lang="en-US" sz="2000" b="1" dirty="0"/>
            </a:p>
          </p:txBody>
        </p:sp>
        <p:sp>
          <p:nvSpPr>
            <p:cNvPr id="9" name="TextBox 8"/>
            <p:cNvSpPr txBox="1"/>
            <p:nvPr/>
          </p:nvSpPr>
          <p:spPr>
            <a:xfrm>
              <a:off x="1524000" y="3657600"/>
              <a:ext cx="533400" cy="400110"/>
            </a:xfrm>
            <a:prstGeom prst="rect">
              <a:avLst/>
            </a:prstGeom>
            <a:noFill/>
          </p:spPr>
          <p:txBody>
            <a:bodyPr wrap="square" rtlCol="0">
              <a:spAutoFit/>
            </a:bodyPr>
            <a:lstStyle/>
            <a:p>
              <a:r>
                <a:rPr lang="en-US" sz="2000" b="1" dirty="0" smtClean="0"/>
                <a:t>10</a:t>
              </a:r>
              <a:endParaRPr lang="en-US" sz="2000" b="1" dirty="0"/>
            </a:p>
          </p:txBody>
        </p:sp>
      </p:grpSp>
      <p:sp>
        <p:nvSpPr>
          <p:cNvPr id="10" name="Rounded Rectangle 9"/>
          <p:cNvSpPr/>
          <p:nvPr/>
        </p:nvSpPr>
        <p:spPr>
          <a:xfrm>
            <a:off x="533400" y="44958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41</a:t>
            </a:r>
            <a:endParaRPr lang="en-US" b="1" dirty="0"/>
          </a:p>
        </p:txBody>
      </p:sp>
      <p:sp>
        <p:nvSpPr>
          <p:cNvPr id="11" name="Rounded Rectangle 10"/>
          <p:cNvSpPr/>
          <p:nvPr/>
        </p:nvSpPr>
        <p:spPr>
          <a:xfrm>
            <a:off x="3352800" y="44958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10</a:t>
            </a:r>
            <a:endParaRPr lang="en-US" b="1" dirty="0"/>
          </a:p>
        </p:txBody>
      </p:sp>
      <p:sp>
        <p:nvSpPr>
          <p:cNvPr id="12" name="Rounded Rectangle 11"/>
          <p:cNvSpPr/>
          <p:nvPr/>
        </p:nvSpPr>
        <p:spPr>
          <a:xfrm>
            <a:off x="6248400" y="44958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51</a:t>
            </a:r>
            <a:endParaRPr lang="en-US" b="1" dirty="0"/>
          </a:p>
        </p:txBody>
      </p:sp>
    </p:spTree>
    <p:extLst>
      <p:ext uri="{BB962C8B-B14F-4D97-AF65-F5344CB8AC3E}">
        <p14:creationId xmlns:p14="http://schemas.microsoft.com/office/powerpoint/2010/main" xmlns="" val="216105219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0" y="1981200"/>
            <a:ext cx="7239000" cy="369332"/>
          </a:xfrm>
          <a:prstGeom prst="rect">
            <a:avLst/>
          </a:prstGeom>
          <a:noFill/>
        </p:spPr>
        <p:txBody>
          <a:bodyPr wrap="square" rtlCol="0">
            <a:spAutoFit/>
          </a:bodyPr>
          <a:lstStyle/>
          <a:p>
            <a:pPr algn="ctr"/>
            <a:r>
              <a:rPr lang="en-US" dirty="0" smtClean="0"/>
              <a:t>10 would be the atomic #.</a:t>
            </a:r>
            <a:endParaRPr lang="en-US" b="1" i="1" dirty="0"/>
          </a:p>
        </p:txBody>
      </p:sp>
      <p:grpSp>
        <p:nvGrpSpPr>
          <p:cNvPr id="10" name="Group 9"/>
          <p:cNvGrpSpPr/>
          <p:nvPr/>
        </p:nvGrpSpPr>
        <p:grpSpPr>
          <a:xfrm>
            <a:off x="3657600" y="2971800"/>
            <a:ext cx="1600200" cy="1600200"/>
            <a:chOff x="1143000" y="2819400"/>
            <a:chExt cx="1600200" cy="1600200"/>
          </a:xfrm>
        </p:grpSpPr>
        <p:sp>
          <p:nvSpPr>
            <p:cNvPr id="12" name="Rectangle 11"/>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981200" y="3352800"/>
              <a:ext cx="609600" cy="400110"/>
            </a:xfrm>
            <a:prstGeom prst="rect">
              <a:avLst/>
            </a:prstGeom>
            <a:noFill/>
          </p:spPr>
          <p:txBody>
            <a:bodyPr wrap="square" rtlCol="0">
              <a:spAutoFit/>
            </a:bodyPr>
            <a:lstStyle/>
            <a:p>
              <a:r>
                <a:rPr lang="en-US" sz="2000" b="1" dirty="0" smtClean="0"/>
                <a:t>Ne</a:t>
              </a:r>
              <a:endParaRPr lang="en-US" sz="1400" b="1" dirty="0"/>
            </a:p>
          </p:txBody>
        </p:sp>
        <p:sp>
          <p:nvSpPr>
            <p:cNvPr id="14" name="TextBox 13"/>
            <p:cNvSpPr txBox="1"/>
            <p:nvPr/>
          </p:nvSpPr>
          <p:spPr>
            <a:xfrm>
              <a:off x="1524000" y="3200400"/>
              <a:ext cx="533400" cy="400110"/>
            </a:xfrm>
            <a:prstGeom prst="rect">
              <a:avLst/>
            </a:prstGeom>
            <a:noFill/>
          </p:spPr>
          <p:txBody>
            <a:bodyPr wrap="square" rtlCol="0">
              <a:spAutoFit/>
            </a:bodyPr>
            <a:lstStyle/>
            <a:p>
              <a:r>
                <a:rPr lang="en-US" sz="2000" b="1" dirty="0" smtClean="0"/>
                <a:t>51</a:t>
              </a:r>
              <a:endParaRPr lang="en-US" sz="2000" b="1" dirty="0"/>
            </a:p>
          </p:txBody>
        </p:sp>
        <p:sp>
          <p:nvSpPr>
            <p:cNvPr id="15" name="TextBox 14"/>
            <p:cNvSpPr txBox="1"/>
            <p:nvPr/>
          </p:nvSpPr>
          <p:spPr>
            <a:xfrm>
              <a:off x="1524000" y="3657600"/>
              <a:ext cx="533400" cy="400110"/>
            </a:xfrm>
            <a:prstGeom prst="rect">
              <a:avLst/>
            </a:prstGeom>
            <a:noFill/>
          </p:spPr>
          <p:txBody>
            <a:bodyPr wrap="square" rtlCol="0">
              <a:spAutoFit/>
            </a:bodyPr>
            <a:lstStyle/>
            <a:p>
              <a:r>
                <a:rPr lang="en-US" sz="2000" b="1" dirty="0" smtClean="0"/>
                <a:t>10</a:t>
              </a:r>
              <a:endParaRPr lang="en-US" sz="2000" b="1" dirty="0"/>
            </a:p>
          </p:txBody>
        </p:sp>
      </p:gr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0" y="1981200"/>
            <a:ext cx="7239000" cy="369332"/>
          </a:xfrm>
          <a:prstGeom prst="rect">
            <a:avLst/>
          </a:prstGeom>
          <a:noFill/>
        </p:spPr>
        <p:txBody>
          <a:bodyPr wrap="square" rtlCol="0">
            <a:spAutoFit/>
          </a:bodyPr>
          <a:lstStyle/>
          <a:p>
            <a:pPr algn="ctr"/>
            <a:r>
              <a:rPr lang="en-US" dirty="0" smtClean="0"/>
              <a:t>51 would be the mass #.</a:t>
            </a:r>
            <a:endParaRPr lang="en-US" b="1" i="1" dirty="0"/>
          </a:p>
        </p:txBody>
      </p:sp>
      <p:grpSp>
        <p:nvGrpSpPr>
          <p:cNvPr id="3" name="Group 9"/>
          <p:cNvGrpSpPr/>
          <p:nvPr/>
        </p:nvGrpSpPr>
        <p:grpSpPr>
          <a:xfrm>
            <a:off x="3657600" y="2971800"/>
            <a:ext cx="1600200" cy="1600200"/>
            <a:chOff x="1143000" y="2819400"/>
            <a:chExt cx="1600200" cy="1600200"/>
          </a:xfrm>
        </p:grpSpPr>
        <p:sp>
          <p:nvSpPr>
            <p:cNvPr id="12" name="Rectangle 11"/>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981200" y="3352800"/>
              <a:ext cx="609600" cy="400110"/>
            </a:xfrm>
            <a:prstGeom prst="rect">
              <a:avLst/>
            </a:prstGeom>
            <a:noFill/>
          </p:spPr>
          <p:txBody>
            <a:bodyPr wrap="square" rtlCol="0">
              <a:spAutoFit/>
            </a:bodyPr>
            <a:lstStyle/>
            <a:p>
              <a:r>
                <a:rPr lang="en-US" sz="2000" b="1" dirty="0" smtClean="0"/>
                <a:t>Ne</a:t>
              </a:r>
              <a:endParaRPr lang="en-US" sz="1400" b="1" dirty="0"/>
            </a:p>
          </p:txBody>
        </p:sp>
        <p:sp>
          <p:nvSpPr>
            <p:cNvPr id="14" name="TextBox 13"/>
            <p:cNvSpPr txBox="1"/>
            <p:nvPr/>
          </p:nvSpPr>
          <p:spPr>
            <a:xfrm>
              <a:off x="1524000" y="3200400"/>
              <a:ext cx="533400" cy="400110"/>
            </a:xfrm>
            <a:prstGeom prst="rect">
              <a:avLst/>
            </a:prstGeom>
            <a:noFill/>
          </p:spPr>
          <p:txBody>
            <a:bodyPr wrap="square" rtlCol="0">
              <a:spAutoFit/>
            </a:bodyPr>
            <a:lstStyle/>
            <a:p>
              <a:r>
                <a:rPr lang="en-US" sz="2000" b="1" dirty="0" smtClean="0"/>
                <a:t>51</a:t>
              </a:r>
              <a:endParaRPr lang="en-US" sz="2000" b="1" dirty="0"/>
            </a:p>
          </p:txBody>
        </p:sp>
        <p:sp>
          <p:nvSpPr>
            <p:cNvPr id="15" name="TextBox 14"/>
            <p:cNvSpPr txBox="1"/>
            <p:nvPr/>
          </p:nvSpPr>
          <p:spPr>
            <a:xfrm>
              <a:off x="1524000" y="3657600"/>
              <a:ext cx="533400" cy="400110"/>
            </a:xfrm>
            <a:prstGeom prst="rect">
              <a:avLst/>
            </a:prstGeom>
            <a:noFill/>
          </p:spPr>
          <p:txBody>
            <a:bodyPr wrap="square" rtlCol="0">
              <a:spAutoFit/>
            </a:bodyPr>
            <a:lstStyle/>
            <a:p>
              <a:r>
                <a:rPr lang="en-US" sz="2000" b="1" dirty="0" smtClean="0"/>
                <a:t>10</a:t>
              </a:r>
              <a:endParaRPr lang="en-US" sz="2000" b="1" dirty="0"/>
            </a:p>
          </p:txBody>
        </p:sp>
      </p:gr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3657600" y="3200400"/>
            <a:ext cx="1600200" cy="1600200"/>
            <a:chOff x="1143000" y="2819400"/>
            <a:chExt cx="1600200" cy="1600200"/>
          </a:xfrm>
        </p:grpSpPr>
        <p:sp>
          <p:nvSpPr>
            <p:cNvPr id="16" name="Rectangle 15"/>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981200" y="3352800"/>
              <a:ext cx="609600" cy="400110"/>
            </a:xfrm>
            <a:prstGeom prst="rect">
              <a:avLst/>
            </a:prstGeom>
            <a:noFill/>
          </p:spPr>
          <p:txBody>
            <a:bodyPr wrap="square" rtlCol="0">
              <a:spAutoFit/>
            </a:bodyPr>
            <a:lstStyle/>
            <a:p>
              <a:r>
                <a:rPr lang="en-US" sz="2000" b="1" dirty="0" smtClean="0"/>
                <a:t>Ne</a:t>
              </a:r>
              <a:endParaRPr lang="en-US" sz="1400" b="1" dirty="0"/>
            </a:p>
          </p:txBody>
        </p:sp>
        <p:sp>
          <p:nvSpPr>
            <p:cNvPr id="18" name="TextBox 17"/>
            <p:cNvSpPr txBox="1"/>
            <p:nvPr/>
          </p:nvSpPr>
          <p:spPr>
            <a:xfrm>
              <a:off x="1524000" y="3200400"/>
              <a:ext cx="533400" cy="400110"/>
            </a:xfrm>
            <a:prstGeom prst="rect">
              <a:avLst/>
            </a:prstGeom>
            <a:noFill/>
          </p:spPr>
          <p:txBody>
            <a:bodyPr wrap="square" rtlCol="0">
              <a:spAutoFit/>
            </a:bodyPr>
            <a:lstStyle/>
            <a:p>
              <a:r>
                <a:rPr lang="en-US" sz="2000" b="1" dirty="0" smtClean="0"/>
                <a:t>51</a:t>
              </a:r>
              <a:endParaRPr lang="en-US" sz="2000" b="1" dirty="0"/>
            </a:p>
          </p:txBody>
        </p:sp>
        <p:sp>
          <p:nvSpPr>
            <p:cNvPr id="19" name="TextBox 18"/>
            <p:cNvSpPr txBox="1"/>
            <p:nvPr/>
          </p:nvSpPr>
          <p:spPr>
            <a:xfrm>
              <a:off x="1524000" y="3657600"/>
              <a:ext cx="533400" cy="400110"/>
            </a:xfrm>
            <a:prstGeom prst="rect">
              <a:avLst/>
            </a:prstGeom>
            <a:noFill/>
          </p:spPr>
          <p:txBody>
            <a:bodyPr wrap="square" rtlCol="0">
              <a:spAutoFit/>
            </a:bodyPr>
            <a:lstStyle/>
            <a:p>
              <a:r>
                <a:rPr lang="en-US" sz="2000" b="1" dirty="0" smtClean="0"/>
                <a:t>10</a:t>
              </a:r>
              <a:endParaRPr lang="en-US" sz="2000" b="1" dirty="0"/>
            </a:p>
          </p:txBody>
        </p:sp>
      </p:grpSp>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905000" y="1981200"/>
            <a:ext cx="5715000" cy="369332"/>
          </a:xfrm>
          <a:prstGeom prst="rect">
            <a:avLst/>
          </a:prstGeom>
          <a:noFill/>
        </p:spPr>
        <p:txBody>
          <a:bodyPr wrap="square" rtlCol="0">
            <a:spAutoFit/>
          </a:bodyPr>
          <a:lstStyle/>
          <a:p>
            <a:pPr algn="ctr"/>
            <a:r>
              <a:rPr lang="en-US" dirty="0" smtClean="0"/>
              <a:t>Mass # - Atomic # = Neutron #</a:t>
            </a:r>
            <a:endParaRPr lang="en-US" dirty="0"/>
          </a:p>
        </p:txBody>
      </p:sp>
      <p:sp>
        <p:nvSpPr>
          <p:cNvPr id="13" name="TextBox 12"/>
          <p:cNvSpPr txBox="1"/>
          <p:nvPr/>
        </p:nvSpPr>
        <p:spPr>
          <a:xfrm>
            <a:off x="990600" y="4648200"/>
            <a:ext cx="1447800" cy="646331"/>
          </a:xfrm>
          <a:prstGeom prst="rect">
            <a:avLst/>
          </a:prstGeom>
          <a:noFill/>
        </p:spPr>
        <p:txBody>
          <a:bodyPr wrap="square" rtlCol="0">
            <a:spAutoFit/>
          </a:bodyPr>
          <a:lstStyle/>
          <a:p>
            <a:pPr algn="ctr"/>
            <a:r>
              <a:rPr lang="en-US" dirty="0" smtClean="0"/>
              <a:t>The atomic number</a:t>
            </a:r>
          </a:p>
        </p:txBody>
      </p:sp>
      <p:cxnSp>
        <p:nvCxnSpPr>
          <p:cNvPr id="14" name="Straight Arrow Connector 13"/>
          <p:cNvCxnSpPr>
            <a:stCxn id="13" idx="3"/>
          </p:cNvCxnSpPr>
          <p:nvPr/>
        </p:nvCxnSpPr>
        <p:spPr>
          <a:xfrm flipV="1">
            <a:off x="2438400" y="4343400"/>
            <a:ext cx="1447800" cy="62796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90600" y="2819400"/>
            <a:ext cx="1447800" cy="646331"/>
          </a:xfrm>
          <a:prstGeom prst="rect">
            <a:avLst/>
          </a:prstGeom>
          <a:noFill/>
        </p:spPr>
        <p:txBody>
          <a:bodyPr wrap="square" rtlCol="0">
            <a:spAutoFit/>
          </a:bodyPr>
          <a:lstStyle/>
          <a:p>
            <a:pPr algn="ctr"/>
            <a:r>
              <a:rPr lang="en-US" dirty="0" smtClean="0"/>
              <a:t>The mass number</a:t>
            </a:r>
          </a:p>
        </p:txBody>
      </p:sp>
      <p:cxnSp>
        <p:nvCxnSpPr>
          <p:cNvPr id="26" name="Straight Arrow Connector 25"/>
          <p:cNvCxnSpPr/>
          <p:nvPr/>
        </p:nvCxnSpPr>
        <p:spPr>
          <a:xfrm>
            <a:off x="2286000" y="3200400"/>
            <a:ext cx="1600200" cy="533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the represented atom, 86 Is the ___________ number</a:t>
            </a:r>
            <a:endParaRPr lang="en-US" dirty="0"/>
          </a:p>
        </p:txBody>
      </p:sp>
      <p:grpSp>
        <p:nvGrpSpPr>
          <p:cNvPr id="4" name="Group 3"/>
          <p:cNvGrpSpPr/>
          <p:nvPr/>
        </p:nvGrpSpPr>
        <p:grpSpPr>
          <a:xfrm>
            <a:off x="3657600" y="2667000"/>
            <a:ext cx="1600200" cy="1600200"/>
            <a:chOff x="1143000" y="2819400"/>
            <a:chExt cx="1600200" cy="1600200"/>
          </a:xfrm>
        </p:grpSpPr>
        <p:sp>
          <p:nvSpPr>
            <p:cNvPr id="5" name="Rectangle 4"/>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981200" y="3352800"/>
              <a:ext cx="609600" cy="400110"/>
            </a:xfrm>
            <a:prstGeom prst="rect">
              <a:avLst/>
            </a:prstGeom>
            <a:noFill/>
          </p:spPr>
          <p:txBody>
            <a:bodyPr wrap="square" rtlCol="0">
              <a:spAutoFit/>
            </a:bodyPr>
            <a:lstStyle/>
            <a:p>
              <a:r>
                <a:rPr lang="en-US" sz="2000" b="1" dirty="0" err="1" smtClean="0"/>
                <a:t>Ru</a:t>
              </a:r>
              <a:endParaRPr lang="en-US" sz="1400" b="1" dirty="0"/>
            </a:p>
          </p:txBody>
        </p:sp>
        <p:sp>
          <p:nvSpPr>
            <p:cNvPr id="7" name="TextBox 6"/>
            <p:cNvSpPr txBox="1"/>
            <p:nvPr/>
          </p:nvSpPr>
          <p:spPr>
            <a:xfrm>
              <a:off x="1524000" y="3200400"/>
              <a:ext cx="533400" cy="400110"/>
            </a:xfrm>
            <a:prstGeom prst="rect">
              <a:avLst/>
            </a:prstGeom>
            <a:noFill/>
          </p:spPr>
          <p:txBody>
            <a:bodyPr wrap="square" rtlCol="0">
              <a:spAutoFit/>
            </a:bodyPr>
            <a:lstStyle/>
            <a:p>
              <a:r>
                <a:rPr lang="en-US" sz="2000" b="1" dirty="0" smtClean="0"/>
                <a:t>86</a:t>
              </a:r>
              <a:endParaRPr lang="en-US" sz="2000" b="1" dirty="0"/>
            </a:p>
          </p:txBody>
        </p:sp>
        <p:sp>
          <p:nvSpPr>
            <p:cNvPr id="8" name="TextBox 7"/>
            <p:cNvSpPr txBox="1"/>
            <p:nvPr/>
          </p:nvSpPr>
          <p:spPr>
            <a:xfrm>
              <a:off x="1524000" y="3657600"/>
              <a:ext cx="533400" cy="400110"/>
            </a:xfrm>
            <a:prstGeom prst="rect">
              <a:avLst/>
            </a:prstGeom>
            <a:noFill/>
          </p:spPr>
          <p:txBody>
            <a:bodyPr wrap="square" rtlCol="0">
              <a:spAutoFit/>
            </a:bodyPr>
            <a:lstStyle/>
            <a:p>
              <a:r>
                <a:rPr lang="en-US" sz="2000" b="1" dirty="0" smtClean="0"/>
                <a:t>44</a:t>
              </a:r>
              <a:endParaRPr lang="en-US" sz="2000" b="1" dirty="0"/>
            </a:p>
          </p:txBody>
        </p:sp>
      </p:grpSp>
      <p:sp>
        <p:nvSpPr>
          <p:cNvPr id="9" name="Rounded Rectangle 8"/>
          <p:cNvSpPr/>
          <p:nvPr/>
        </p:nvSpPr>
        <p:spPr>
          <a:xfrm>
            <a:off x="609600" y="48006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The number of electrons</a:t>
            </a:r>
            <a:endParaRPr lang="en-US" b="1" dirty="0"/>
          </a:p>
        </p:txBody>
      </p:sp>
      <p:sp>
        <p:nvSpPr>
          <p:cNvPr id="10" name="Rounded Rectangle 9"/>
          <p:cNvSpPr/>
          <p:nvPr/>
        </p:nvSpPr>
        <p:spPr>
          <a:xfrm>
            <a:off x="3505200" y="48006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The number of protons</a:t>
            </a:r>
            <a:endParaRPr lang="en-US" b="1" dirty="0"/>
          </a:p>
        </p:txBody>
      </p:sp>
      <p:sp>
        <p:nvSpPr>
          <p:cNvPr id="11" name="Rounded Rectangle 10"/>
          <p:cNvSpPr/>
          <p:nvPr/>
        </p:nvSpPr>
        <p:spPr>
          <a:xfrm>
            <a:off x="6324600" y="48006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The atomic number</a:t>
            </a:r>
            <a:endParaRPr lang="en-US" b="1" dirty="0"/>
          </a:p>
        </p:txBody>
      </p:sp>
      <p:sp>
        <p:nvSpPr>
          <p:cNvPr id="12" name="Rounded Rectangle 11"/>
          <p:cNvSpPr/>
          <p:nvPr/>
        </p:nvSpPr>
        <p:spPr>
          <a:xfrm>
            <a:off x="4648200" y="57912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All of the Above</a:t>
            </a:r>
            <a:endParaRPr lang="en-US" b="1" dirty="0"/>
          </a:p>
        </p:txBody>
      </p:sp>
      <p:sp>
        <p:nvSpPr>
          <p:cNvPr id="13" name="Rounded Rectangle 12"/>
          <p:cNvSpPr/>
          <p:nvPr/>
        </p:nvSpPr>
        <p:spPr>
          <a:xfrm>
            <a:off x="1752600" y="57912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None of the Above</a:t>
            </a:r>
            <a:endParaRPr lang="en-US" b="1" dirty="0"/>
          </a:p>
        </p:txBody>
      </p:sp>
    </p:spTree>
    <p:extLst>
      <p:ext uri="{BB962C8B-B14F-4D97-AF65-F5344CB8AC3E}">
        <p14:creationId xmlns:p14="http://schemas.microsoft.com/office/powerpoint/2010/main" xmlns="" val="174775730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Incorrect</a:t>
            </a:r>
            <a:r>
              <a:rPr lang="en-US" b="1" dirty="0" smtClean="0"/>
              <a:t>…try again</a:t>
            </a:r>
            <a:r>
              <a:rPr lang="en-US" dirty="0" smtClean="0"/>
              <a:t>.</a:t>
            </a:r>
            <a:endParaRPr lang="en-US" dirty="0"/>
          </a:p>
        </p:txBody>
      </p:sp>
      <p:sp>
        <p:nvSpPr>
          <p:cNvPr id="4" name="Action Button: Back or Previous 3">
            <a:hlinkClick r:id="rId3" action="ppaction://hlinksldjump" highlightClick="1"/>
          </p:cNvPr>
          <p:cNvSpPr/>
          <p:nvPr/>
        </p:nvSpPr>
        <p:spPr>
          <a:xfrm>
            <a:off x="7543800" y="5410200"/>
            <a:ext cx="9906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0" y="1981200"/>
            <a:ext cx="7239000" cy="369332"/>
          </a:xfrm>
          <a:prstGeom prst="rect">
            <a:avLst/>
          </a:prstGeom>
          <a:noFill/>
        </p:spPr>
        <p:txBody>
          <a:bodyPr wrap="square" rtlCol="0">
            <a:spAutoFit/>
          </a:bodyPr>
          <a:lstStyle/>
          <a:p>
            <a:pPr algn="ctr"/>
            <a:r>
              <a:rPr lang="en-US" dirty="0" smtClean="0"/>
              <a:t>The atomic # = proton # = electron #, which are all 44 </a:t>
            </a:r>
            <a:endParaRPr lang="en-US" b="1" i="1" dirty="0"/>
          </a:p>
        </p:txBody>
      </p:sp>
      <p:grpSp>
        <p:nvGrpSpPr>
          <p:cNvPr id="10" name="Group 9"/>
          <p:cNvGrpSpPr/>
          <p:nvPr/>
        </p:nvGrpSpPr>
        <p:grpSpPr>
          <a:xfrm>
            <a:off x="3657600" y="2667000"/>
            <a:ext cx="1600200" cy="1600200"/>
            <a:chOff x="1143000" y="2819400"/>
            <a:chExt cx="1600200" cy="1600200"/>
          </a:xfrm>
        </p:grpSpPr>
        <p:sp>
          <p:nvSpPr>
            <p:cNvPr id="16" name="Rectangle 15"/>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981200" y="3352800"/>
              <a:ext cx="609600" cy="400110"/>
            </a:xfrm>
            <a:prstGeom prst="rect">
              <a:avLst/>
            </a:prstGeom>
            <a:noFill/>
          </p:spPr>
          <p:txBody>
            <a:bodyPr wrap="square" rtlCol="0">
              <a:spAutoFit/>
            </a:bodyPr>
            <a:lstStyle/>
            <a:p>
              <a:r>
                <a:rPr lang="en-US" sz="2000" b="1" dirty="0" err="1" smtClean="0"/>
                <a:t>Ru</a:t>
              </a:r>
              <a:endParaRPr lang="en-US" sz="1400" b="1" dirty="0"/>
            </a:p>
          </p:txBody>
        </p:sp>
        <p:sp>
          <p:nvSpPr>
            <p:cNvPr id="18" name="TextBox 17"/>
            <p:cNvSpPr txBox="1"/>
            <p:nvPr/>
          </p:nvSpPr>
          <p:spPr>
            <a:xfrm>
              <a:off x="1524000" y="3200400"/>
              <a:ext cx="533400" cy="400110"/>
            </a:xfrm>
            <a:prstGeom prst="rect">
              <a:avLst/>
            </a:prstGeom>
            <a:noFill/>
          </p:spPr>
          <p:txBody>
            <a:bodyPr wrap="square" rtlCol="0">
              <a:spAutoFit/>
            </a:bodyPr>
            <a:lstStyle/>
            <a:p>
              <a:r>
                <a:rPr lang="en-US" sz="2000" b="1" dirty="0" smtClean="0"/>
                <a:t>86</a:t>
              </a:r>
              <a:endParaRPr lang="en-US" sz="2000" b="1" dirty="0"/>
            </a:p>
          </p:txBody>
        </p:sp>
        <p:sp>
          <p:nvSpPr>
            <p:cNvPr id="19" name="TextBox 18"/>
            <p:cNvSpPr txBox="1"/>
            <p:nvPr/>
          </p:nvSpPr>
          <p:spPr>
            <a:xfrm>
              <a:off x="1524000" y="3657600"/>
              <a:ext cx="533400" cy="400110"/>
            </a:xfrm>
            <a:prstGeom prst="rect">
              <a:avLst/>
            </a:prstGeom>
            <a:noFill/>
          </p:spPr>
          <p:txBody>
            <a:bodyPr wrap="square" rtlCol="0">
              <a:spAutoFit/>
            </a:bodyPr>
            <a:lstStyle/>
            <a:p>
              <a:r>
                <a:rPr lang="en-US" sz="2000" b="1" dirty="0" smtClean="0"/>
                <a:t>44</a:t>
              </a:r>
              <a:endParaRPr lang="en-US" sz="2000" b="1" dirty="0"/>
            </a:p>
          </p:txBody>
        </p:sp>
      </p:gr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3810000" y="3124200"/>
            <a:ext cx="1600200" cy="1600200"/>
            <a:chOff x="1143000" y="2819400"/>
            <a:chExt cx="1600200" cy="1600200"/>
          </a:xfrm>
        </p:grpSpPr>
        <p:sp>
          <p:nvSpPr>
            <p:cNvPr id="20" name="Rectangle 19"/>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981200" y="3352800"/>
              <a:ext cx="609600" cy="400110"/>
            </a:xfrm>
            <a:prstGeom prst="rect">
              <a:avLst/>
            </a:prstGeom>
            <a:noFill/>
          </p:spPr>
          <p:txBody>
            <a:bodyPr wrap="square" rtlCol="0">
              <a:spAutoFit/>
            </a:bodyPr>
            <a:lstStyle/>
            <a:p>
              <a:r>
                <a:rPr lang="en-US" sz="2000" b="1" dirty="0" err="1" smtClean="0"/>
                <a:t>Ru</a:t>
              </a:r>
              <a:endParaRPr lang="en-US" sz="1400" b="1" dirty="0"/>
            </a:p>
          </p:txBody>
        </p:sp>
        <p:sp>
          <p:nvSpPr>
            <p:cNvPr id="23" name="TextBox 22"/>
            <p:cNvSpPr txBox="1"/>
            <p:nvPr/>
          </p:nvSpPr>
          <p:spPr>
            <a:xfrm>
              <a:off x="1524000" y="3200400"/>
              <a:ext cx="533400" cy="400110"/>
            </a:xfrm>
            <a:prstGeom prst="rect">
              <a:avLst/>
            </a:prstGeom>
            <a:noFill/>
          </p:spPr>
          <p:txBody>
            <a:bodyPr wrap="square" rtlCol="0">
              <a:spAutoFit/>
            </a:bodyPr>
            <a:lstStyle/>
            <a:p>
              <a:r>
                <a:rPr lang="en-US" sz="2000" b="1" dirty="0" smtClean="0"/>
                <a:t>86</a:t>
              </a:r>
              <a:endParaRPr lang="en-US" sz="2000" b="1" dirty="0"/>
            </a:p>
          </p:txBody>
        </p:sp>
        <p:sp>
          <p:nvSpPr>
            <p:cNvPr id="24" name="TextBox 23"/>
            <p:cNvSpPr txBox="1"/>
            <p:nvPr/>
          </p:nvSpPr>
          <p:spPr>
            <a:xfrm>
              <a:off x="1524000" y="3657600"/>
              <a:ext cx="533400" cy="400110"/>
            </a:xfrm>
            <a:prstGeom prst="rect">
              <a:avLst/>
            </a:prstGeom>
            <a:noFill/>
          </p:spPr>
          <p:txBody>
            <a:bodyPr wrap="square" rtlCol="0">
              <a:spAutoFit/>
            </a:bodyPr>
            <a:lstStyle/>
            <a:p>
              <a:r>
                <a:rPr lang="en-US" sz="2000" b="1" dirty="0" smtClean="0"/>
                <a:t>44</a:t>
              </a:r>
              <a:endParaRPr lang="en-US" sz="2000" b="1" dirty="0"/>
            </a:p>
          </p:txBody>
        </p:sp>
      </p:grpSp>
      <p:sp>
        <p:nvSpPr>
          <p:cNvPr id="2" name="Title 1"/>
          <p:cNvSpPr>
            <a:spLocks noGrp="1"/>
          </p:cNvSpPr>
          <p:nvPr>
            <p:ph type="title"/>
          </p:nvPr>
        </p:nvSpPr>
        <p:spPr/>
        <p:txBody>
          <a:bodyPr/>
          <a:lstStyle/>
          <a:p>
            <a:r>
              <a:rPr lang="en-US" b="1" dirty="0" smtClean="0">
                <a:solidFill>
                  <a:srgbClr val="00FF00"/>
                </a:solidFill>
              </a:rPr>
              <a:t>Correct</a:t>
            </a:r>
            <a:r>
              <a:rPr lang="en-US" dirty="0" smtClean="0"/>
              <a:t>!</a:t>
            </a:r>
            <a:endParaRPr lang="en-US" dirty="0"/>
          </a:p>
        </p:txBody>
      </p:sp>
      <p:sp>
        <p:nvSpPr>
          <p:cNvPr id="4" name="Action Button: Forward or Next 3">
            <a:hlinkClick r:id="rId3" action="ppaction://hlinksldjump" highlightClick="1"/>
          </p:cNvPr>
          <p:cNvSpPr/>
          <p:nvPr/>
        </p:nvSpPr>
        <p:spPr>
          <a:xfrm>
            <a:off x="7543800" y="5715000"/>
            <a:ext cx="1143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905000" y="1981200"/>
            <a:ext cx="5715000" cy="369332"/>
          </a:xfrm>
          <a:prstGeom prst="rect">
            <a:avLst/>
          </a:prstGeom>
          <a:noFill/>
        </p:spPr>
        <p:txBody>
          <a:bodyPr wrap="square" rtlCol="0">
            <a:spAutoFit/>
          </a:bodyPr>
          <a:lstStyle/>
          <a:p>
            <a:pPr algn="ctr"/>
            <a:r>
              <a:rPr lang="en-US" dirty="0" smtClean="0"/>
              <a:t>It is none of the above.  86 is the mass #</a:t>
            </a:r>
            <a:endParaRPr lang="en-US" dirty="0"/>
          </a:p>
        </p:txBody>
      </p:sp>
      <p:sp>
        <p:nvSpPr>
          <p:cNvPr id="21" name="TextBox 20"/>
          <p:cNvSpPr txBox="1"/>
          <p:nvPr/>
        </p:nvSpPr>
        <p:spPr>
          <a:xfrm>
            <a:off x="990600" y="2819400"/>
            <a:ext cx="1447800" cy="646331"/>
          </a:xfrm>
          <a:prstGeom prst="rect">
            <a:avLst/>
          </a:prstGeom>
          <a:noFill/>
        </p:spPr>
        <p:txBody>
          <a:bodyPr wrap="square" rtlCol="0">
            <a:spAutoFit/>
          </a:bodyPr>
          <a:lstStyle/>
          <a:p>
            <a:pPr algn="ctr"/>
            <a:r>
              <a:rPr lang="en-US" dirty="0" smtClean="0"/>
              <a:t>The mass number</a:t>
            </a:r>
          </a:p>
        </p:txBody>
      </p:sp>
      <p:cxnSp>
        <p:nvCxnSpPr>
          <p:cNvPr id="26" name="Straight Arrow Connector 25"/>
          <p:cNvCxnSpPr/>
          <p:nvPr/>
        </p:nvCxnSpPr>
        <p:spPr>
          <a:xfrm>
            <a:off x="2286000" y="3200400"/>
            <a:ext cx="1600200" cy="533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electrons does the represented atom have?</a:t>
            </a:r>
            <a:endParaRPr lang="en-US" dirty="0"/>
          </a:p>
        </p:txBody>
      </p:sp>
      <p:grpSp>
        <p:nvGrpSpPr>
          <p:cNvPr id="4" name="Group 3"/>
          <p:cNvGrpSpPr/>
          <p:nvPr/>
        </p:nvGrpSpPr>
        <p:grpSpPr>
          <a:xfrm>
            <a:off x="3657600" y="2667000"/>
            <a:ext cx="1600200" cy="1600200"/>
            <a:chOff x="1143000" y="2819400"/>
            <a:chExt cx="1600200" cy="1600200"/>
          </a:xfrm>
        </p:grpSpPr>
        <p:sp>
          <p:nvSpPr>
            <p:cNvPr id="5" name="Rectangle 4"/>
            <p:cNvSpPr/>
            <p:nvPr/>
          </p:nvSpPr>
          <p:spPr>
            <a:xfrm>
              <a:off x="1143000" y="2819400"/>
              <a:ext cx="1600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981200" y="3352800"/>
              <a:ext cx="609600" cy="400110"/>
            </a:xfrm>
            <a:prstGeom prst="rect">
              <a:avLst/>
            </a:prstGeom>
            <a:noFill/>
          </p:spPr>
          <p:txBody>
            <a:bodyPr wrap="square" rtlCol="0">
              <a:spAutoFit/>
            </a:bodyPr>
            <a:lstStyle/>
            <a:p>
              <a:r>
                <a:rPr lang="en-US" sz="2000" b="1" dirty="0" err="1" smtClean="0"/>
                <a:t>Ba</a:t>
              </a:r>
              <a:endParaRPr lang="en-US" sz="1400" b="1" dirty="0"/>
            </a:p>
          </p:txBody>
        </p:sp>
        <p:sp>
          <p:nvSpPr>
            <p:cNvPr id="7" name="TextBox 6"/>
            <p:cNvSpPr txBox="1"/>
            <p:nvPr/>
          </p:nvSpPr>
          <p:spPr>
            <a:xfrm>
              <a:off x="1524000" y="3200400"/>
              <a:ext cx="533400" cy="400110"/>
            </a:xfrm>
            <a:prstGeom prst="rect">
              <a:avLst/>
            </a:prstGeom>
            <a:noFill/>
          </p:spPr>
          <p:txBody>
            <a:bodyPr wrap="square" rtlCol="0">
              <a:spAutoFit/>
            </a:bodyPr>
            <a:lstStyle/>
            <a:p>
              <a:r>
                <a:rPr lang="en-US" sz="2000" b="1" dirty="0" smtClean="0"/>
                <a:t>9</a:t>
              </a:r>
              <a:r>
                <a:rPr lang="en-US" sz="2000" b="1" dirty="0" smtClean="0"/>
                <a:t>3</a:t>
              </a:r>
              <a:endParaRPr lang="en-US" sz="2000" b="1" dirty="0"/>
            </a:p>
          </p:txBody>
        </p:sp>
        <p:sp>
          <p:nvSpPr>
            <p:cNvPr id="8" name="TextBox 7"/>
            <p:cNvSpPr txBox="1"/>
            <p:nvPr/>
          </p:nvSpPr>
          <p:spPr>
            <a:xfrm>
              <a:off x="1524000" y="3657600"/>
              <a:ext cx="533400" cy="400110"/>
            </a:xfrm>
            <a:prstGeom prst="rect">
              <a:avLst/>
            </a:prstGeom>
            <a:noFill/>
          </p:spPr>
          <p:txBody>
            <a:bodyPr wrap="square" rtlCol="0">
              <a:spAutoFit/>
            </a:bodyPr>
            <a:lstStyle/>
            <a:p>
              <a:r>
                <a:rPr lang="en-US" sz="2000" b="1" dirty="0" smtClean="0"/>
                <a:t>56</a:t>
              </a:r>
              <a:endParaRPr lang="en-US" sz="2000" b="1" dirty="0"/>
            </a:p>
          </p:txBody>
        </p:sp>
      </p:grpSp>
      <p:sp>
        <p:nvSpPr>
          <p:cNvPr id="9" name="Rounded Rectangle 8"/>
          <p:cNvSpPr/>
          <p:nvPr/>
        </p:nvSpPr>
        <p:spPr>
          <a:xfrm>
            <a:off x="609600" y="48006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93</a:t>
            </a:r>
            <a:endParaRPr lang="en-US" b="1" dirty="0"/>
          </a:p>
        </p:txBody>
      </p:sp>
      <p:sp>
        <p:nvSpPr>
          <p:cNvPr id="10" name="Rounded Rectangle 9"/>
          <p:cNvSpPr/>
          <p:nvPr/>
        </p:nvSpPr>
        <p:spPr>
          <a:xfrm>
            <a:off x="3352800" y="48006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56</a:t>
            </a:r>
            <a:endParaRPr lang="en-US" b="1" dirty="0"/>
          </a:p>
        </p:txBody>
      </p:sp>
      <p:sp>
        <p:nvSpPr>
          <p:cNvPr id="11" name="Rounded Rectangle 10"/>
          <p:cNvSpPr/>
          <p:nvPr/>
        </p:nvSpPr>
        <p:spPr>
          <a:xfrm>
            <a:off x="6248400" y="4800600"/>
            <a:ext cx="2362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37</a:t>
            </a:r>
            <a:endParaRPr lang="en-US" b="1" dirty="0"/>
          </a:p>
        </p:txBody>
      </p:sp>
    </p:spTree>
    <p:extLst>
      <p:ext uri="{BB962C8B-B14F-4D97-AF65-F5344CB8AC3E}">
        <p14:creationId xmlns:p14="http://schemas.microsoft.com/office/powerpoint/2010/main" xmlns="" val="31806200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307</TotalTime>
  <Words>3817</Words>
  <Application>Microsoft Office PowerPoint</Application>
  <PresentationFormat>On-screen Show (4:3)</PresentationFormat>
  <Paragraphs>717</Paragraphs>
  <Slides>126</Slides>
  <Notes>123</Notes>
  <HiddenSlides>0</HiddenSlides>
  <MMClips>0</MMClips>
  <ScaleCrop>false</ScaleCrop>
  <HeadingPairs>
    <vt:vector size="4" baseType="variant">
      <vt:variant>
        <vt:lpstr>Theme</vt:lpstr>
      </vt:variant>
      <vt:variant>
        <vt:i4>1</vt:i4>
      </vt:variant>
      <vt:variant>
        <vt:lpstr>Slide Titles</vt:lpstr>
      </vt:variant>
      <vt:variant>
        <vt:i4>126</vt:i4>
      </vt:variant>
    </vt:vector>
  </HeadingPairs>
  <TitlesOfParts>
    <vt:vector size="127" baseType="lpstr">
      <vt:lpstr>Apothecary</vt:lpstr>
      <vt:lpstr>Chemistry Quiz Review</vt:lpstr>
      <vt:lpstr>Which sub-atomic particle is pictured?</vt:lpstr>
      <vt:lpstr>Incorrect...try again.</vt:lpstr>
      <vt:lpstr>Incorrect…try again.</vt:lpstr>
      <vt:lpstr>Correct!</vt:lpstr>
      <vt:lpstr>How many electrons are in oxygen – 17?</vt:lpstr>
      <vt:lpstr>Incorrect…try again.</vt:lpstr>
      <vt:lpstr>Incorrect…try again.</vt:lpstr>
      <vt:lpstr>Correct!</vt:lpstr>
      <vt:lpstr>Which Sub-Atomic particle identifies the atom?</vt:lpstr>
      <vt:lpstr>Incorrect…try again.</vt:lpstr>
      <vt:lpstr>Incorrect…try again.</vt:lpstr>
      <vt:lpstr>Correct!</vt:lpstr>
      <vt:lpstr>Which sub-atomic particle has a negative charge</vt:lpstr>
      <vt:lpstr>Incorrect…try again.</vt:lpstr>
      <vt:lpstr>Incorrect…try again.</vt:lpstr>
      <vt:lpstr>Correct!</vt:lpstr>
      <vt:lpstr>Which sub-atomic particle is responsible for the atom’s mass?</vt:lpstr>
      <vt:lpstr>Incorrect…try again.</vt:lpstr>
      <vt:lpstr>Incorrect…try again.</vt:lpstr>
      <vt:lpstr>Correct!</vt:lpstr>
      <vt:lpstr>How many protons are in the pictured atom?</vt:lpstr>
      <vt:lpstr>Incorrect…try again.</vt:lpstr>
      <vt:lpstr>Incorrect…try again.</vt:lpstr>
      <vt:lpstr>Correct!</vt:lpstr>
      <vt:lpstr>How many electrons does an atom have iF it contains 17 neutrons and 19 protons?</vt:lpstr>
      <vt:lpstr>Incorrect…try again.</vt:lpstr>
      <vt:lpstr>Incorrect…try again.</vt:lpstr>
      <vt:lpstr>Correct!</vt:lpstr>
      <vt:lpstr>What is the hyphenated notation for an atom that has: 12 protons, 8 neutrons, and 12 electrons?</vt:lpstr>
      <vt:lpstr>Incorrect…try again.</vt:lpstr>
      <vt:lpstr>Incorrect…try again.</vt:lpstr>
      <vt:lpstr>Incorrect…try again.</vt:lpstr>
      <vt:lpstr>Correct!</vt:lpstr>
      <vt:lpstr>There are 7 protons in the nucleus of this neutral atom.  How do you know?</vt:lpstr>
      <vt:lpstr>Incorrect…try again.</vt:lpstr>
      <vt:lpstr>Correct!</vt:lpstr>
      <vt:lpstr>The Atomic Number is equal to the number of which sub-atomic particle?</vt:lpstr>
      <vt:lpstr>Incorrect…try again.</vt:lpstr>
      <vt:lpstr>Incorrect…try again.</vt:lpstr>
      <vt:lpstr>Correct!</vt:lpstr>
      <vt:lpstr>What is the mass number of the atom pictured?</vt:lpstr>
      <vt:lpstr>Incorrect…try again.</vt:lpstr>
      <vt:lpstr>Incorrect…try again.</vt:lpstr>
      <vt:lpstr>Correct!</vt:lpstr>
      <vt:lpstr>What is the nuclear symbol for an atom that has: 15 protons,  6 neutrons, and 15 electrons</vt:lpstr>
      <vt:lpstr>Incorrect…try again.</vt:lpstr>
      <vt:lpstr>Incorrect…try again.</vt:lpstr>
      <vt:lpstr>Correct!</vt:lpstr>
      <vt:lpstr>What is the atomic number of the pictured atom?</vt:lpstr>
      <vt:lpstr>Incorrect…try again.</vt:lpstr>
      <vt:lpstr>Incorrect…try again.</vt:lpstr>
      <vt:lpstr>Correct!</vt:lpstr>
      <vt:lpstr>What is the hyphenated Notation for the Pictured atom?</vt:lpstr>
      <vt:lpstr>Incorrect…try again.</vt:lpstr>
      <vt:lpstr>Incorrect…try again.</vt:lpstr>
      <vt:lpstr>Correct!</vt:lpstr>
      <vt:lpstr>Which sub-atomic particle is found in the nucleus along with the proton?</vt:lpstr>
      <vt:lpstr>Incorrect…try again.</vt:lpstr>
      <vt:lpstr>Correct!</vt:lpstr>
      <vt:lpstr>Which nuclear symbol is an isotope for Zinc-51 </vt:lpstr>
      <vt:lpstr>Incorrect…try again.</vt:lpstr>
      <vt:lpstr>Incorrect…try again.</vt:lpstr>
      <vt:lpstr>Correct!</vt:lpstr>
      <vt:lpstr>How many protons does the represented atom have?</vt:lpstr>
      <vt:lpstr>Incorrect…try again.</vt:lpstr>
      <vt:lpstr>Incorrect…try again.</vt:lpstr>
      <vt:lpstr>Correct!</vt:lpstr>
      <vt:lpstr>Which element has the least number of protons in the nucleus?</vt:lpstr>
      <vt:lpstr>Incorrect…try again.</vt:lpstr>
      <vt:lpstr>Incorrect…try again.</vt:lpstr>
      <vt:lpstr>Correct!</vt:lpstr>
      <vt:lpstr>How long did it take to develop the modern model of the atom?</vt:lpstr>
      <vt:lpstr>Incorrect…try again.</vt:lpstr>
      <vt:lpstr>Correct!</vt:lpstr>
      <vt:lpstr>Which sub-atomic particles are found in the nucleus?</vt:lpstr>
      <vt:lpstr>Incorrect…try again.</vt:lpstr>
      <vt:lpstr>Incorrect…try again.</vt:lpstr>
      <vt:lpstr>Correct!</vt:lpstr>
      <vt:lpstr>What is the nuclear symbol for the pictured atom?</vt:lpstr>
      <vt:lpstr>Incorrect…try again.</vt:lpstr>
      <vt:lpstr>Incorrect…try again.</vt:lpstr>
      <vt:lpstr>Correct!</vt:lpstr>
      <vt:lpstr>Which of the following atoms has the least amount of masS?</vt:lpstr>
      <vt:lpstr>Incorrect…try again.</vt:lpstr>
      <vt:lpstr>Incorrect…try again.</vt:lpstr>
      <vt:lpstr>Correct!</vt:lpstr>
      <vt:lpstr>What is the atomic number for the represented atom?</vt:lpstr>
      <vt:lpstr>Incorrect…try again.</vt:lpstr>
      <vt:lpstr>Incorrect…try again.</vt:lpstr>
      <vt:lpstr>Correct!</vt:lpstr>
      <vt:lpstr>How many neutrons does the represented atom have?</vt:lpstr>
      <vt:lpstr>Incorrect…try again.</vt:lpstr>
      <vt:lpstr>Incorrect…try again.</vt:lpstr>
      <vt:lpstr>Correct!</vt:lpstr>
      <vt:lpstr>Using the represented atom, 86 Is the ___________ number</vt:lpstr>
      <vt:lpstr>Incorrect…try again.</vt:lpstr>
      <vt:lpstr>Correct!</vt:lpstr>
      <vt:lpstr>How many electrons does the represented atom have?</vt:lpstr>
      <vt:lpstr>Incorrect…try again.</vt:lpstr>
      <vt:lpstr>Incorrect…try again.</vt:lpstr>
      <vt:lpstr>Correct!</vt:lpstr>
      <vt:lpstr>If you add a neutron to an atom of potassium-27, what results?</vt:lpstr>
      <vt:lpstr>Incorrect…try again.</vt:lpstr>
      <vt:lpstr>Incorrect…try again.</vt:lpstr>
      <vt:lpstr>Correct!</vt:lpstr>
      <vt:lpstr>Which #’s are correct for  carbon – 13?</vt:lpstr>
      <vt:lpstr>Incorrect…try again.</vt:lpstr>
      <vt:lpstr>Correct!</vt:lpstr>
      <vt:lpstr>What did bohr conclude about the atom?</vt:lpstr>
      <vt:lpstr>Incorrect…try again.</vt:lpstr>
      <vt:lpstr>Incorrect…try again.</vt:lpstr>
      <vt:lpstr>Correct!</vt:lpstr>
      <vt:lpstr>Which of the following is not an element?</vt:lpstr>
      <vt:lpstr>Incorrect…try again.</vt:lpstr>
      <vt:lpstr>Incorrect…try again.</vt:lpstr>
      <vt:lpstr>Correct!</vt:lpstr>
      <vt:lpstr>What did j.j. thomson say about the atom?</vt:lpstr>
      <vt:lpstr>Incorrect…try again.</vt:lpstr>
      <vt:lpstr>Incorrect…try again.</vt:lpstr>
      <vt:lpstr>Correct!</vt:lpstr>
      <vt:lpstr>Dalton’s model was known as the ___________________.</vt:lpstr>
      <vt:lpstr>Incorrect…try again.</vt:lpstr>
      <vt:lpstr>Incorrect…try again.</vt:lpstr>
      <vt:lpstr>Correct!</vt:lpstr>
      <vt:lpstr>You have Finished the review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Quiz Review</dc:title>
  <dc:creator>Garey Fritz</dc:creator>
  <cp:lastModifiedBy>Owner</cp:lastModifiedBy>
  <cp:revision>54</cp:revision>
  <dcterms:created xsi:type="dcterms:W3CDTF">2012-12-11T21:53:53Z</dcterms:created>
  <dcterms:modified xsi:type="dcterms:W3CDTF">2012-12-12T05:00:21Z</dcterms:modified>
</cp:coreProperties>
</file>