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6984-10DA-45A9-B4B0-5CE95A4BDF5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EC57-4A3C-4140-B073-ED7744F4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DF0A14E6-11DB-4A01-883A-8236EF3918C0}" type="slidenum">
              <a:rPr lang="en-US"/>
              <a:pPr/>
              <a:t>2</a:t>
            </a:fld>
            <a:endParaRPr lang="en-US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FE73556D-B113-4446-AF11-EE812C2F5D24}" type="slidenum">
              <a:rPr lang="en-US"/>
              <a:pPr/>
              <a:t>11</a:t>
            </a:fld>
            <a:endParaRPr lang="en-US"/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24385E48-7AA3-42E8-B297-A2D52F4DD4F0}" type="slidenum">
              <a:rPr lang="en-US"/>
              <a:pPr/>
              <a:t>12</a:t>
            </a:fld>
            <a:endParaRPr lang="en-US"/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118841F7-211E-4BED-8602-34ADE17FED8E}" type="slidenum">
              <a:rPr lang="en-US"/>
              <a:pPr/>
              <a:t>13</a:t>
            </a:fld>
            <a:endParaRPr lang="en-US"/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82BE285-BCE8-4C81-B699-E0A443651BAD}" type="slidenum">
              <a:rPr lang="en-US"/>
              <a:pPr/>
              <a:t>14</a:t>
            </a:fld>
            <a:endParaRPr lang="en-US"/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E9F4EE8-1D08-4C89-9C84-0E09BBB392C1}" type="slidenum">
              <a:rPr lang="en-US"/>
              <a:pPr/>
              <a:t>15</a:t>
            </a:fld>
            <a:endParaRPr lang="en-US"/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42BE97C1-ECC9-40C3-83FC-9DD340C4E997}" type="slidenum">
              <a:rPr lang="en-US"/>
              <a:pPr/>
              <a:t>16</a:t>
            </a:fld>
            <a:endParaRPr lang="en-US"/>
          </a:p>
        </p:txBody>
      </p:sp>
      <p:sp>
        <p:nvSpPr>
          <p:cNvPr id="250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91B02AF6-DF4C-44B0-8957-D6BA48D9BB3A}" type="slidenum">
              <a:rPr lang="en-US"/>
              <a:pPr/>
              <a:t>17</a:t>
            </a:fld>
            <a:endParaRPr lang="en-US"/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BDB983D9-C6C6-4D2D-A6F9-91D9D707E14B}" type="slidenum">
              <a:rPr lang="en-US"/>
              <a:pPr/>
              <a:t>18</a:t>
            </a:fld>
            <a:endParaRPr lang="en-US"/>
          </a:p>
        </p:txBody>
      </p:sp>
      <p:sp>
        <p:nvSpPr>
          <p:cNvPr id="252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C1362E68-D684-41C1-81CE-EFA4E8338CC1}" type="slidenum">
              <a:rPr lang="en-US"/>
              <a:pPr/>
              <a:t>19</a:t>
            </a:fld>
            <a:endParaRPr lang="en-US"/>
          </a:p>
        </p:txBody>
      </p:sp>
      <p:sp>
        <p:nvSpPr>
          <p:cNvPr id="253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CE1B8578-537F-4859-9654-AFA3671734D9}" type="slidenum">
              <a:rPr lang="en-US"/>
              <a:pPr/>
              <a:t>3</a:t>
            </a:fld>
            <a:endParaRPr lang="en-US"/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6899363C-6FAA-426B-84F6-30842D7DD84B}" type="slidenum">
              <a:rPr lang="en-US"/>
              <a:pPr/>
              <a:t>4</a:t>
            </a:fld>
            <a:endParaRPr lang="en-US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78EA373C-BF10-4FA0-9312-C749A6387FAC}" type="slidenum">
              <a:rPr lang="en-US"/>
              <a:pPr/>
              <a:t>5</a:t>
            </a:fld>
            <a:endParaRPr lang="en-US"/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5083165D-3314-4185-954C-D829283F78D3}" type="slidenum">
              <a:rPr lang="en-US"/>
              <a:pPr/>
              <a:t>6</a:t>
            </a:fld>
            <a:endParaRPr lang="en-US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E23476E6-2BB1-4AFD-95F3-37C50F909C7A}" type="slidenum">
              <a:rPr lang="en-US"/>
              <a:pPr/>
              <a:t>7</a:t>
            </a:fld>
            <a:endParaRPr lang="en-US"/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E423EC08-8A9F-46CB-AA70-800D2D395DF4}" type="slidenum">
              <a:rPr lang="en-US"/>
              <a:pPr/>
              <a:t>8</a:t>
            </a:fld>
            <a:endParaRPr lang="en-US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014E9D41-006A-4AA7-ACD9-395E89BBA55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16" charset="0"/>
              </a:defRPr>
            </a:lvl1pPr>
            <a:lvl2pPr marL="731286" indent="-281264">
              <a:defRPr>
                <a:solidFill>
                  <a:schemeClr val="tx1"/>
                </a:solidFill>
                <a:latin typeface="Tahoma" pitchFamily="16" charset="0"/>
              </a:defRPr>
            </a:lvl2pPr>
            <a:lvl3pPr marL="1125055" indent="-225011">
              <a:defRPr>
                <a:solidFill>
                  <a:schemeClr val="tx1"/>
                </a:solidFill>
                <a:latin typeface="Tahoma" pitchFamily="16" charset="0"/>
              </a:defRPr>
            </a:lvl3pPr>
            <a:lvl4pPr marL="1575077" indent="-225011">
              <a:defRPr>
                <a:solidFill>
                  <a:schemeClr val="tx1"/>
                </a:solidFill>
                <a:latin typeface="Tahoma" pitchFamily="16" charset="0"/>
              </a:defRPr>
            </a:lvl4pPr>
            <a:lvl5pPr marL="2025099" indent="-225011">
              <a:defRPr>
                <a:solidFill>
                  <a:schemeClr val="tx1"/>
                </a:solidFill>
                <a:latin typeface="Tahoma" pitchFamily="16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16" charset="0"/>
              </a:defRPr>
            </a:lvl9pPr>
          </a:lstStyle>
          <a:p>
            <a:fld id="{1068463D-27A0-465E-B2B4-4FBC3F8C9625}" type="slidenum">
              <a:rPr lang="en-US"/>
              <a:pPr/>
              <a:t>10</a:t>
            </a:fld>
            <a:endParaRPr lang="en-US"/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995B-3DC1-4B45-81CE-2066C5BA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4692-9881-4A57-9809-9B771CF2A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1360-142D-460E-ABFC-DD98F01C7CB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F986-14FD-4710-9EC2-128DB5EF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Earthquakes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Geology Unit: Slides 106-123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5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Measurement Scales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Mercalli Scale</a:t>
            </a:r>
          </a:p>
          <a:p>
            <a:pPr lvl="1" eaLnBrk="1" hangingPunct="1">
              <a:defRPr/>
            </a:pPr>
            <a:r>
              <a:rPr lang="en-US" smtClean="0"/>
              <a:t>Based on the amount of damage caused by the earthquake.</a:t>
            </a:r>
          </a:p>
          <a:p>
            <a:pPr lvl="1" eaLnBrk="1" hangingPunct="1">
              <a:defRPr/>
            </a:pPr>
            <a:r>
              <a:rPr lang="en-US" smtClean="0"/>
              <a:t>Scale from I – XII (1 – 12)</a:t>
            </a:r>
          </a:p>
        </p:txBody>
      </p:sp>
    </p:spTree>
    <p:extLst>
      <p:ext uri="{BB962C8B-B14F-4D97-AF65-F5344CB8AC3E}">
        <p14:creationId xmlns:p14="http://schemas.microsoft.com/office/powerpoint/2010/main" val="9814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" descr="Mercalli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03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Earthquake Hazards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Ground Shaking</a:t>
            </a:r>
          </a:p>
          <a:p>
            <a:pPr eaLnBrk="1" hangingPunct="1">
              <a:defRPr/>
            </a:pPr>
            <a:r>
              <a:rPr lang="en-US" smtClean="0"/>
              <a:t>Foundation Failure (buildings collapse)</a:t>
            </a:r>
          </a:p>
          <a:p>
            <a:pPr eaLnBrk="1" hangingPunct="1">
              <a:defRPr/>
            </a:pPr>
            <a:r>
              <a:rPr lang="en-US" smtClean="0"/>
              <a:t>Fires (1906 – San Francisco </a:t>
            </a:r>
            <a:r>
              <a:rPr lang="en-US" smtClean="0">
                <a:sym typeface="Wingdings" pitchFamily="16" charset="2"/>
              </a:rPr>
              <a:t> 80% of the 	     city burned down)</a:t>
            </a:r>
          </a:p>
          <a:p>
            <a:pPr eaLnBrk="1" hangingPunct="1">
              <a:defRPr/>
            </a:pPr>
            <a:r>
              <a:rPr lang="en-US" smtClean="0">
                <a:sym typeface="Wingdings" pitchFamily="16" charset="2"/>
              </a:rPr>
              <a:t>Landslides</a:t>
            </a:r>
          </a:p>
          <a:p>
            <a:pPr eaLnBrk="1" hangingPunct="1">
              <a:defRPr/>
            </a:pPr>
            <a:r>
              <a:rPr lang="en-US" smtClean="0">
                <a:sym typeface="Wingdings" pitchFamily="16" charset="2"/>
              </a:rPr>
              <a:t>Tsunami – huge waves caused, generally,                           		    by underwater earthquakes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1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9925" name="Picture 5" descr="city_r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51022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Picture 7" descr="quaketracking_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38500"/>
            <a:ext cx="5143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1860" name="Picture 5" descr="liquef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1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884" name="Picture 5" descr="earthquake_brow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8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Instruments for Measuring Earthquake Strength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Seismograph</a:t>
            </a:r>
          </a:p>
          <a:p>
            <a:pPr lvl="1" eaLnBrk="1" hangingPunct="1">
              <a:defRPr/>
            </a:pPr>
            <a:r>
              <a:rPr lang="en-US" smtClean="0"/>
              <a:t>Instrument that measures the amount of ground movement during an earthquake.</a:t>
            </a:r>
          </a:p>
          <a:p>
            <a:pPr lvl="1" eaLnBrk="1" hangingPunct="1">
              <a:defRPr/>
            </a:pPr>
            <a:r>
              <a:rPr lang="en-US" smtClean="0"/>
              <a:t>Geologists then use the amount of ground movement to determine the strength of the earthquake. (Place it on the Richter Scale)</a:t>
            </a:r>
          </a:p>
        </p:txBody>
      </p:sp>
    </p:spTree>
    <p:extLst>
      <p:ext uri="{BB962C8B-B14F-4D97-AF65-F5344CB8AC3E}">
        <p14:creationId xmlns:p14="http://schemas.microsoft.com/office/powerpoint/2010/main" val="10986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4932" name="Picture 7" descr="ch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0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2997" name="Picture 5" descr="seism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9" name="Picture 7" descr="1-1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6979" name="Picture 4" descr="seismogram00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54340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94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Earthquakes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Definition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Shaking of the Earth’s crust due to the release of built up energy from two plates grinding against one another.</a:t>
            </a:r>
          </a:p>
        </p:txBody>
      </p:sp>
      <p:pic>
        <p:nvPicPr>
          <p:cNvPr id="103429" name="Picture 5" descr="earthquakes_sma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573338"/>
            <a:ext cx="63246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Earthquakes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Friction between the plates stops them from sliding past one another.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This allows energy to build up in the plates which causes them to deform.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When the plates can store no more energy the two plates snap past one another regaining their original shape, but in new positions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2400" smtClean="0"/>
              <a:t>*Called the Elastic Rebound Theory</a:t>
            </a:r>
          </a:p>
        </p:txBody>
      </p:sp>
    </p:spTree>
    <p:extLst>
      <p:ext uri="{BB962C8B-B14F-4D97-AF65-F5344CB8AC3E}">
        <p14:creationId xmlns:p14="http://schemas.microsoft.com/office/powerpoint/2010/main" val="36512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1620" name="Picture 5" descr="Media%5CT0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50"/>
            <a:ext cx="73120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“Parts” of an Earthquake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Fault</a:t>
            </a:r>
            <a:r>
              <a:rPr lang="en-US" sz="2400" smtClean="0"/>
              <a:t> – Crack in the Earth’s surface where two plates meet and slide past one another. (transform boundary)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Focus</a:t>
            </a:r>
            <a:r>
              <a:rPr lang="en-US" sz="2400" smtClean="0"/>
              <a:t> – location beneath the crust along a fault where the energy between the plates was stored.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Epicenter</a:t>
            </a:r>
            <a:r>
              <a:rPr lang="en-US" sz="2400" smtClean="0"/>
              <a:t> – location on the surface directly above the focus.</a:t>
            </a:r>
          </a:p>
        </p:txBody>
      </p:sp>
      <p:pic>
        <p:nvPicPr>
          <p:cNvPr id="105477" name="Picture 5" descr="graphic_epicent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4505325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Seismic Waves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79248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Primary Waves (P Waves)</a:t>
            </a:r>
          </a:p>
          <a:p>
            <a:pPr lvl="1" eaLnBrk="1" hangingPunct="1">
              <a:defRPr/>
            </a:pPr>
            <a:r>
              <a:rPr lang="en-US" sz="2400" smtClean="0"/>
              <a:t>Fastest</a:t>
            </a:r>
          </a:p>
          <a:p>
            <a:pPr lvl="1" eaLnBrk="1" hangingPunct="1">
              <a:defRPr/>
            </a:pPr>
            <a:r>
              <a:rPr lang="en-US" sz="2400" smtClean="0"/>
              <a:t>Travel through solids and liquids</a:t>
            </a:r>
          </a:p>
          <a:p>
            <a:pPr lvl="1" eaLnBrk="1" hangingPunct="1">
              <a:defRPr/>
            </a:pPr>
            <a:r>
              <a:rPr lang="en-US" sz="2400" smtClean="0"/>
              <a:t>Waves have a compressional motion</a:t>
            </a:r>
          </a:p>
          <a:p>
            <a:pPr lvl="1" eaLnBrk="1" hangingPunct="1">
              <a:defRPr/>
            </a:pPr>
            <a:r>
              <a:rPr lang="en-US" sz="2400" smtClean="0"/>
              <a:t>Have the least amount of ground movement (least amount of damage)</a:t>
            </a:r>
          </a:p>
        </p:txBody>
      </p:sp>
      <p:pic>
        <p:nvPicPr>
          <p:cNvPr id="106501" name="Picture 5" descr="p-wav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114800"/>
            <a:ext cx="5715000" cy="246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Seismic Waves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Secondary Waves (S Waves)</a:t>
            </a:r>
          </a:p>
          <a:p>
            <a:pPr lvl="1" eaLnBrk="1" hangingPunct="1">
              <a:defRPr/>
            </a:pPr>
            <a:r>
              <a:rPr lang="en-US" sz="2400" smtClean="0"/>
              <a:t>Second fastest waves</a:t>
            </a:r>
          </a:p>
          <a:p>
            <a:pPr lvl="1" eaLnBrk="1" hangingPunct="1">
              <a:defRPr/>
            </a:pPr>
            <a:r>
              <a:rPr lang="en-US" sz="2400" smtClean="0"/>
              <a:t>Waves can move only through solids</a:t>
            </a:r>
          </a:p>
          <a:p>
            <a:pPr lvl="1" eaLnBrk="1" hangingPunct="1">
              <a:defRPr/>
            </a:pPr>
            <a:r>
              <a:rPr lang="en-US" sz="2400" smtClean="0"/>
              <a:t>Have a shearing motion</a:t>
            </a:r>
          </a:p>
        </p:txBody>
      </p:sp>
      <p:pic>
        <p:nvPicPr>
          <p:cNvPr id="107525" name="Picture 5" descr="swave_we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962400"/>
            <a:ext cx="4144963" cy="252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Seismic Waves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Surface Waves (Rayleigh Waves)</a:t>
            </a:r>
          </a:p>
          <a:p>
            <a:pPr lvl="1" eaLnBrk="1" hangingPunct="1">
              <a:defRPr/>
            </a:pPr>
            <a:r>
              <a:rPr lang="en-US" sz="2400" smtClean="0"/>
              <a:t>Move only along the surface</a:t>
            </a:r>
          </a:p>
          <a:p>
            <a:pPr lvl="1" eaLnBrk="1" hangingPunct="1">
              <a:defRPr/>
            </a:pPr>
            <a:r>
              <a:rPr lang="en-US" sz="2400" smtClean="0"/>
              <a:t>Slowest, but have the most ground movement</a:t>
            </a:r>
          </a:p>
          <a:p>
            <a:pPr lvl="1" eaLnBrk="1" hangingPunct="1">
              <a:defRPr/>
            </a:pPr>
            <a:r>
              <a:rPr lang="en-US" sz="2400" smtClean="0"/>
              <a:t>Cause the most damage</a:t>
            </a:r>
          </a:p>
          <a:p>
            <a:pPr lvl="1" eaLnBrk="1" hangingPunct="1">
              <a:defRPr/>
            </a:pPr>
            <a:r>
              <a:rPr lang="en-US" sz="2400" smtClean="0"/>
              <a:t>Motion is like that of a water wave</a:t>
            </a:r>
          </a:p>
        </p:txBody>
      </p:sp>
      <p:pic>
        <p:nvPicPr>
          <p:cNvPr id="108549" name="Picture 5" descr="rayleigh_we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200400"/>
            <a:ext cx="6553200" cy="346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Measurement Scales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Richter Scale </a:t>
            </a:r>
          </a:p>
          <a:p>
            <a:pPr lvl="1" eaLnBrk="1" hangingPunct="1">
              <a:defRPr/>
            </a:pPr>
            <a:r>
              <a:rPr lang="en-US" smtClean="0"/>
              <a:t>Measures the amount of energy released by an earthquake.</a:t>
            </a:r>
          </a:p>
          <a:p>
            <a:pPr lvl="1" eaLnBrk="1" hangingPunct="1">
              <a:defRPr/>
            </a:pPr>
            <a:r>
              <a:rPr lang="en-US" smtClean="0"/>
              <a:t>Scale from 1 – 10</a:t>
            </a:r>
          </a:p>
          <a:p>
            <a:pPr lvl="1" eaLnBrk="1" hangingPunct="1">
              <a:defRPr/>
            </a:pPr>
            <a:r>
              <a:rPr lang="en-US" smtClean="0"/>
              <a:t>It is an exponential scale, so the amount of energy increases 10 times for each increase in number.</a:t>
            </a:r>
          </a:p>
        </p:txBody>
      </p:sp>
    </p:spTree>
    <p:extLst>
      <p:ext uri="{BB962C8B-B14F-4D97-AF65-F5344CB8AC3E}">
        <p14:creationId xmlns:p14="http://schemas.microsoft.com/office/powerpoint/2010/main" val="32580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68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Earthquakes</vt:lpstr>
      <vt:lpstr>Earthquakes</vt:lpstr>
      <vt:lpstr>Causes of Earthquakes</vt:lpstr>
      <vt:lpstr>PowerPoint Presentation</vt:lpstr>
      <vt:lpstr>“Parts” of an Earthquake</vt:lpstr>
      <vt:lpstr>Seismic Waves</vt:lpstr>
      <vt:lpstr>Seismic Waves</vt:lpstr>
      <vt:lpstr>Seismic Waves</vt:lpstr>
      <vt:lpstr>Measurement Scales</vt:lpstr>
      <vt:lpstr>Measurement Scales</vt:lpstr>
      <vt:lpstr>PowerPoint Presentation</vt:lpstr>
      <vt:lpstr>Earthquake Hazards</vt:lpstr>
      <vt:lpstr>PowerPoint Presentation</vt:lpstr>
      <vt:lpstr>PowerPoint Presentation</vt:lpstr>
      <vt:lpstr>PowerPoint Presentation</vt:lpstr>
      <vt:lpstr>Instruments for Measuring Earthquake Strength</vt:lpstr>
      <vt:lpstr>PowerPoint Presentation</vt:lpstr>
      <vt:lpstr>PowerPoint Presentation</vt:lpstr>
      <vt:lpstr>PowerPoint Presentation</vt:lpstr>
    </vt:vector>
  </TitlesOfParts>
  <Company>South Western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SWSD</dc:creator>
  <cp:lastModifiedBy>SWSD</cp:lastModifiedBy>
  <cp:revision>1</cp:revision>
  <dcterms:created xsi:type="dcterms:W3CDTF">2013-04-05T17:52:01Z</dcterms:created>
  <dcterms:modified xsi:type="dcterms:W3CDTF">2013-04-05T17:52:39Z</dcterms:modified>
</cp:coreProperties>
</file>