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47A6-2B28-4CAE-AD8D-F6B5FC96EEB4}" type="datetimeFigureOut">
              <a:rPr lang="en-US" smtClean="0"/>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156B5-CF2B-4DCA-AB63-44614EF885DD}" type="slidenum">
              <a:rPr lang="en-US" smtClean="0"/>
              <a:t>‹#›</a:t>
            </a:fld>
            <a:endParaRPr lang="en-US"/>
          </a:p>
        </p:txBody>
      </p:sp>
    </p:spTree>
    <p:extLst>
      <p:ext uri="{BB962C8B-B14F-4D97-AF65-F5344CB8AC3E}">
        <p14:creationId xmlns:p14="http://schemas.microsoft.com/office/powerpoint/2010/main" val="126416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A9B4DA0D-9B8F-4CEE-91BF-2C72FF9E4AA1}" type="slidenum">
              <a:rPr lang="en-US"/>
              <a:pPr/>
              <a:t>1</a:t>
            </a:fld>
            <a:endParaRPr lang="en-US"/>
          </a:p>
        </p:txBody>
      </p:sp>
      <p:sp>
        <p:nvSpPr>
          <p:cNvPr id="129027" name="Rectangle 1026"/>
          <p:cNvSpPr>
            <a:spLocks noChangeArrowheads="1" noTextEdit="1"/>
          </p:cNvSpPr>
          <p:nvPr>
            <p:ph type="sldImg"/>
          </p:nvPr>
        </p:nvSpPr>
        <p:spPr>
          <a:ln/>
        </p:spPr>
      </p:sp>
      <p:sp>
        <p:nvSpPr>
          <p:cNvPr id="129028"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52C78C28-32C1-417E-9169-27DDC35E1F0D}" type="slidenum">
              <a:rPr lang="en-US"/>
              <a:pPr/>
              <a:t>10</a:t>
            </a:fld>
            <a:endParaRPr lang="en-US"/>
          </a:p>
        </p:txBody>
      </p:sp>
      <p:sp>
        <p:nvSpPr>
          <p:cNvPr id="138243" name="Rectangle 1026"/>
          <p:cNvSpPr>
            <a:spLocks noChangeArrowheads="1" noTextEdit="1"/>
          </p:cNvSpPr>
          <p:nvPr>
            <p:ph type="sldImg"/>
          </p:nvPr>
        </p:nvSpPr>
        <p:spPr>
          <a:ln/>
        </p:spPr>
      </p:sp>
      <p:sp>
        <p:nvSpPr>
          <p:cNvPr id="138244"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F68B11F3-98D6-4B33-B238-5404966C031F}" type="slidenum">
              <a:rPr lang="en-US"/>
              <a:pPr/>
              <a:t>2</a:t>
            </a:fld>
            <a:endParaRPr lang="en-US"/>
          </a:p>
        </p:txBody>
      </p:sp>
      <p:sp>
        <p:nvSpPr>
          <p:cNvPr id="130051" name="Rectangle 1026"/>
          <p:cNvSpPr>
            <a:spLocks noChangeArrowheads="1" noTextEdit="1"/>
          </p:cNvSpPr>
          <p:nvPr>
            <p:ph type="sldImg"/>
          </p:nvPr>
        </p:nvSpPr>
        <p:spPr>
          <a:ln/>
        </p:spPr>
      </p:sp>
      <p:sp>
        <p:nvSpPr>
          <p:cNvPr id="130052"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6EC1B9EE-539B-454F-88A2-25358C642BD0}" type="slidenum">
              <a:rPr lang="en-US"/>
              <a:pPr/>
              <a:t>3</a:t>
            </a:fld>
            <a:endParaRPr lang="en-US"/>
          </a:p>
        </p:txBody>
      </p:sp>
      <p:sp>
        <p:nvSpPr>
          <p:cNvPr id="131075" name="Rectangle 1026"/>
          <p:cNvSpPr>
            <a:spLocks noChangeArrowheads="1" noTextEdit="1"/>
          </p:cNvSpPr>
          <p:nvPr>
            <p:ph type="sldImg"/>
          </p:nvPr>
        </p:nvSpPr>
        <p:spPr>
          <a:ln/>
        </p:spPr>
      </p:sp>
      <p:sp>
        <p:nvSpPr>
          <p:cNvPr id="13107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EFF76DA8-66C0-4C4F-A617-A23A906A8AF1}" type="slidenum">
              <a:rPr lang="en-US"/>
              <a:pPr/>
              <a:t>4</a:t>
            </a:fld>
            <a:endParaRPr lang="en-US"/>
          </a:p>
        </p:txBody>
      </p:sp>
      <p:sp>
        <p:nvSpPr>
          <p:cNvPr id="132099" name="Rectangle 1026"/>
          <p:cNvSpPr>
            <a:spLocks noChangeArrowheads="1" noTextEdit="1"/>
          </p:cNvSpPr>
          <p:nvPr>
            <p:ph type="sldImg"/>
          </p:nvPr>
        </p:nvSpPr>
        <p:spPr>
          <a:ln/>
        </p:spPr>
      </p:sp>
      <p:sp>
        <p:nvSpPr>
          <p:cNvPr id="132100"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B12D7723-54BC-4E7A-91A7-E4B617162ADB}" type="slidenum">
              <a:rPr lang="en-US"/>
              <a:pPr/>
              <a:t>5</a:t>
            </a:fld>
            <a:endParaRPr lang="en-US"/>
          </a:p>
        </p:txBody>
      </p:sp>
      <p:sp>
        <p:nvSpPr>
          <p:cNvPr id="133123" name="Rectangle 1026"/>
          <p:cNvSpPr>
            <a:spLocks noChangeArrowheads="1" noTextEdit="1"/>
          </p:cNvSpPr>
          <p:nvPr>
            <p:ph type="sldImg"/>
          </p:nvPr>
        </p:nvSpPr>
        <p:spPr>
          <a:ln/>
        </p:spPr>
      </p:sp>
      <p:sp>
        <p:nvSpPr>
          <p:cNvPr id="133124"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099646D9-7FF7-4BE1-AD10-1E68AAC9A428}" type="slidenum">
              <a:rPr lang="en-US"/>
              <a:pPr/>
              <a:t>6</a:t>
            </a:fld>
            <a:endParaRPr lang="en-US"/>
          </a:p>
        </p:txBody>
      </p:sp>
      <p:sp>
        <p:nvSpPr>
          <p:cNvPr id="134147" name="Rectangle 1026"/>
          <p:cNvSpPr>
            <a:spLocks noChangeArrowheads="1" noTextEdit="1"/>
          </p:cNvSpPr>
          <p:nvPr>
            <p:ph type="sldImg"/>
          </p:nvPr>
        </p:nvSpPr>
        <p:spPr>
          <a:ln/>
        </p:spPr>
      </p:sp>
      <p:sp>
        <p:nvSpPr>
          <p:cNvPr id="134148"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74AA49FC-FDDA-46D9-A975-EB120B7E05D5}" type="slidenum">
              <a:rPr lang="en-US"/>
              <a:pPr/>
              <a:t>7</a:t>
            </a:fld>
            <a:endParaRPr lang="en-US"/>
          </a:p>
        </p:txBody>
      </p:sp>
      <p:sp>
        <p:nvSpPr>
          <p:cNvPr id="135171" name="Rectangle 1026"/>
          <p:cNvSpPr>
            <a:spLocks noChangeArrowheads="1" noTextEdit="1"/>
          </p:cNvSpPr>
          <p:nvPr>
            <p:ph type="sldImg"/>
          </p:nvPr>
        </p:nvSpPr>
        <p:spPr>
          <a:ln/>
        </p:spPr>
      </p:sp>
      <p:sp>
        <p:nvSpPr>
          <p:cNvPr id="135172"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93B43455-EF1A-4FAC-BB2A-1CC4D2F1AE43}" type="slidenum">
              <a:rPr lang="en-US"/>
              <a:pPr/>
              <a:t>8</a:t>
            </a:fld>
            <a:endParaRPr lang="en-US"/>
          </a:p>
        </p:txBody>
      </p:sp>
      <p:sp>
        <p:nvSpPr>
          <p:cNvPr id="136195" name="Rectangle 1026"/>
          <p:cNvSpPr>
            <a:spLocks noChangeArrowheads="1" noTextEdit="1"/>
          </p:cNvSpPr>
          <p:nvPr>
            <p:ph type="sldImg"/>
          </p:nvPr>
        </p:nvSpPr>
        <p:spPr>
          <a:ln/>
        </p:spPr>
      </p:sp>
      <p:sp>
        <p:nvSpPr>
          <p:cNvPr id="13619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Tahoma" pitchFamily="16" charset="0"/>
              </a:defRPr>
            </a:lvl1pPr>
            <a:lvl2pPr marL="731286" indent="-281264">
              <a:defRPr>
                <a:solidFill>
                  <a:schemeClr val="tx1"/>
                </a:solidFill>
                <a:latin typeface="Tahoma" pitchFamily="16" charset="0"/>
              </a:defRPr>
            </a:lvl2pPr>
            <a:lvl3pPr marL="1125055" indent="-225011">
              <a:defRPr>
                <a:solidFill>
                  <a:schemeClr val="tx1"/>
                </a:solidFill>
                <a:latin typeface="Tahoma" pitchFamily="16" charset="0"/>
              </a:defRPr>
            </a:lvl3pPr>
            <a:lvl4pPr marL="1575077" indent="-225011">
              <a:defRPr>
                <a:solidFill>
                  <a:schemeClr val="tx1"/>
                </a:solidFill>
                <a:latin typeface="Tahoma" pitchFamily="16" charset="0"/>
              </a:defRPr>
            </a:lvl4pPr>
            <a:lvl5pPr marL="2025099" indent="-225011">
              <a:defRPr>
                <a:solidFill>
                  <a:schemeClr val="tx1"/>
                </a:solidFill>
                <a:latin typeface="Tahoma" pitchFamily="16" charset="0"/>
              </a:defRPr>
            </a:lvl5pPr>
            <a:lvl6pPr marL="2475121" indent="-225011" eaLnBrk="0" fontAlgn="base" hangingPunct="0">
              <a:spcBef>
                <a:spcPct val="0"/>
              </a:spcBef>
              <a:spcAft>
                <a:spcPct val="0"/>
              </a:spcAft>
              <a:defRPr>
                <a:solidFill>
                  <a:schemeClr val="tx1"/>
                </a:solidFill>
                <a:latin typeface="Tahoma" pitchFamily="16" charset="0"/>
              </a:defRPr>
            </a:lvl6pPr>
            <a:lvl7pPr marL="2925143" indent="-225011" eaLnBrk="0" fontAlgn="base" hangingPunct="0">
              <a:spcBef>
                <a:spcPct val="0"/>
              </a:spcBef>
              <a:spcAft>
                <a:spcPct val="0"/>
              </a:spcAft>
              <a:defRPr>
                <a:solidFill>
                  <a:schemeClr val="tx1"/>
                </a:solidFill>
                <a:latin typeface="Tahoma" pitchFamily="16" charset="0"/>
              </a:defRPr>
            </a:lvl7pPr>
            <a:lvl8pPr marL="3375165" indent="-225011" eaLnBrk="0" fontAlgn="base" hangingPunct="0">
              <a:spcBef>
                <a:spcPct val="0"/>
              </a:spcBef>
              <a:spcAft>
                <a:spcPct val="0"/>
              </a:spcAft>
              <a:defRPr>
                <a:solidFill>
                  <a:schemeClr val="tx1"/>
                </a:solidFill>
                <a:latin typeface="Tahoma" pitchFamily="16" charset="0"/>
              </a:defRPr>
            </a:lvl8pPr>
            <a:lvl9pPr marL="3825187" indent="-225011" eaLnBrk="0" fontAlgn="base" hangingPunct="0">
              <a:spcBef>
                <a:spcPct val="0"/>
              </a:spcBef>
              <a:spcAft>
                <a:spcPct val="0"/>
              </a:spcAft>
              <a:defRPr>
                <a:solidFill>
                  <a:schemeClr val="tx1"/>
                </a:solidFill>
                <a:latin typeface="Tahoma" pitchFamily="16" charset="0"/>
              </a:defRPr>
            </a:lvl9pPr>
          </a:lstStyle>
          <a:p>
            <a:fld id="{96711120-D64B-447F-8D33-F4E3A67C27CD}" type="slidenum">
              <a:rPr lang="en-US"/>
              <a:pPr/>
              <a:t>9</a:t>
            </a:fld>
            <a:endParaRPr lang="en-US"/>
          </a:p>
        </p:txBody>
      </p:sp>
      <p:sp>
        <p:nvSpPr>
          <p:cNvPr id="137219" name="Rectangle 1026"/>
          <p:cNvSpPr>
            <a:spLocks noChangeArrowheads="1" noTextEdit="1"/>
          </p:cNvSpPr>
          <p:nvPr>
            <p:ph type="sldImg"/>
          </p:nvPr>
        </p:nvSpPr>
        <p:spPr>
          <a:ln/>
        </p:spPr>
      </p:sp>
      <p:sp>
        <p:nvSpPr>
          <p:cNvPr id="137220"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CF834-ED80-41AA-87B3-0CE0C627D66C}"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63002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F834-ED80-41AA-87B3-0CE0C627D66C}"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285158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F834-ED80-41AA-87B3-0CE0C627D66C}"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323711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8950C-A488-47C5-AE0E-0F90377991C9}" type="slidenum">
              <a:rPr lang="en-US"/>
              <a:pPr>
                <a:defRPr/>
              </a:pPr>
              <a:t>‹#›</a:t>
            </a:fld>
            <a:endParaRPr lang="en-US"/>
          </a:p>
        </p:txBody>
      </p:sp>
    </p:spTree>
    <p:extLst>
      <p:ext uri="{BB962C8B-B14F-4D97-AF65-F5344CB8AC3E}">
        <p14:creationId xmlns:p14="http://schemas.microsoft.com/office/powerpoint/2010/main" val="67590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F834-ED80-41AA-87B3-0CE0C627D66C}"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97612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CF834-ED80-41AA-87B3-0CE0C627D66C}"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298249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CF834-ED80-41AA-87B3-0CE0C627D66C}" type="datetimeFigureOut">
              <a:rPr lang="en-US" smtClean="0"/>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180417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FCF834-ED80-41AA-87B3-0CE0C627D66C}" type="datetimeFigureOut">
              <a:rPr lang="en-US" smtClean="0"/>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147373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FCF834-ED80-41AA-87B3-0CE0C627D66C}" type="datetimeFigureOut">
              <a:rPr lang="en-US" smtClean="0"/>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425565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CF834-ED80-41AA-87B3-0CE0C627D66C}" type="datetimeFigureOut">
              <a:rPr lang="en-US" smtClean="0"/>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130584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CF834-ED80-41AA-87B3-0CE0C627D66C}" type="datetimeFigureOut">
              <a:rPr lang="en-US" smtClean="0"/>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78563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CF834-ED80-41AA-87B3-0CE0C627D66C}" type="datetimeFigureOut">
              <a:rPr lang="en-US" smtClean="0"/>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2C887-D2A9-4E22-8989-E045D63A6016}" type="slidenum">
              <a:rPr lang="en-US" smtClean="0"/>
              <a:t>‹#›</a:t>
            </a:fld>
            <a:endParaRPr lang="en-US"/>
          </a:p>
        </p:txBody>
      </p:sp>
    </p:spTree>
    <p:extLst>
      <p:ext uri="{BB962C8B-B14F-4D97-AF65-F5344CB8AC3E}">
        <p14:creationId xmlns:p14="http://schemas.microsoft.com/office/powerpoint/2010/main" val="167346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CF834-ED80-41AA-87B3-0CE0C627D66C}" type="datetimeFigureOut">
              <a:rPr lang="en-US" smtClean="0"/>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2C887-D2A9-4E22-8989-E045D63A6016}" type="slidenum">
              <a:rPr lang="en-US" smtClean="0"/>
              <a:t>‹#›</a:t>
            </a:fld>
            <a:endParaRPr lang="en-US"/>
          </a:p>
        </p:txBody>
      </p:sp>
    </p:spTree>
    <p:extLst>
      <p:ext uri="{BB962C8B-B14F-4D97-AF65-F5344CB8AC3E}">
        <p14:creationId xmlns:p14="http://schemas.microsoft.com/office/powerpoint/2010/main" val="260298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udents.washington.edu/resolute/images/rock-layers_jpg.jp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828800"/>
          </a:xfrm>
        </p:spPr>
        <p:txBody>
          <a:bodyPr/>
          <a:lstStyle/>
          <a:p>
            <a:pPr eaLnBrk="1" hangingPunct="1">
              <a:defRPr/>
            </a:pPr>
            <a:r>
              <a:rPr lang="en-US" sz="8000" smtClean="0">
                <a:latin typeface="Stencil" pitchFamily="16" charset="0"/>
              </a:rPr>
              <a:t>Geology </a:t>
            </a:r>
          </a:p>
        </p:txBody>
      </p:sp>
    </p:spTree>
    <p:extLst>
      <p:ext uri="{BB962C8B-B14F-4D97-AF65-F5344CB8AC3E}">
        <p14:creationId xmlns:p14="http://schemas.microsoft.com/office/powerpoint/2010/main" val="199165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Basic Geology</a:t>
            </a:r>
          </a:p>
        </p:txBody>
      </p:sp>
      <p:sp>
        <p:nvSpPr>
          <p:cNvPr id="25603" name="Rectangle 3"/>
          <p:cNvSpPr>
            <a:spLocks noGrp="1" noChangeArrowheads="1"/>
          </p:cNvSpPr>
          <p:nvPr>
            <p:ph type="body" sz="half" idx="1"/>
          </p:nvPr>
        </p:nvSpPr>
        <p:spPr>
          <a:xfrm>
            <a:off x="457200" y="1600200"/>
            <a:ext cx="8229600" cy="1447800"/>
          </a:xfrm>
        </p:spPr>
        <p:txBody>
          <a:bodyPr/>
          <a:lstStyle/>
          <a:p>
            <a:pPr eaLnBrk="1" hangingPunct="1">
              <a:defRPr/>
            </a:pPr>
            <a:r>
              <a:rPr lang="en-US" smtClean="0"/>
              <a:t>Impact Cratering – </a:t>
            </a:r>
            <a:r>
              <a:rPr lang="en-US" sz="2800" smtClean="0"/>
              <a:t>area that the crater is in is older than the crater itself</a:t>
            </a:r>
          </a:p>
        </p:txBody>
      </p:sp>
      <p:pic>
        <p:nvPicPr>
          <p:cNvPr id="25605" name="Picture 5" descr="meteor_crat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2971800"/>
            <a:ext cx="6019800" cy="365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588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circle(in)">
                                      <p:cBhvr>
                                        <p:cTn id="13"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Earth Basics</a:t>
            </a:r>
          </a:p>
        </p:txBody>
      </p:sp>
      <p:sp>
        <p:nvSpPr>
          <p:cNvPr id="20483" name="Rectangle 3"/>
          <p:cNvSpPr>
            <a:spLocks noGrp="1" noChangeArrowheads="1"/>
          </p:cNvSpPr>
          <p:nvPr>
            <p:ph type="body" idx="1"/>
          </p:nvPr>
        </p:nvSpPr>
        <p:spPr>
          <a:xfrm>
            <a:off x="381000" y="1524000"/>
            <a:ext cx="8763000" cy="5334000"/>
          </a:xfrm>
        </p:spPr>
        <p:txBody>
          <a:bodyPr/>
          <a:lstStyle/>
          <a:p>
            <a:pPr eaLnBrk="1" hangingPunct="1">
              <a:defRPr/>
            </a:pPr>
            <a:r>
              <a:rPr lang="en-US" smtClean="0"/>
              <a:t>The Earth is Round</a:t>
            </a:r>
          </a:p>
          <a:p>
            <a:pPr lvl="1" eaLnBrk="1" hangingPunct="1">
              <a:defRPr/>
            </a:pPr>
            <a:r>
              <a:rPr lang="en-US" smtClean="0"/>
              <a:t>Support:</a:t>
            </a:r>
          </a:p>
          <a:p>
            <a:pPr lvl="2" eaLnBrk="1" hangingPunct="1">
              <a:defRPr/>
            </a:pPr>
            <a:r>
              <a:rPr lang="en-US" sz="2800" smtClean="0"/>
              <a:t>The North Star moved in an arc in the sky as sailors sailed north or south. (higher in the sky as they sailed north and lower in the sky as they sailed south)</a:t>
            </a:r>
          </a:p>
          <a:p>
            <a:pPr lvl="2" eaLnBrk="1" hangingPunct="1">
              <a:defRPr/>
            </a:pPr>
            <a:r>
              <a:rPr lang="en-US" sz="2800" smtClean="0"/>
              <a:t>The mast of a ship is the first thing you see over the horizon as it sails toward you and the last as it sails away.</a:t>
            </a:r>
          </a:p>
          <a:p>
            <a:pPr lvl="2" eaLnBrk="1" hangingPunct="1">
              <a:defRPr/>
            </a:pPr>
            <a:r>
              <a:rPr lang="en-US" sz="2800" smtClean="0"/>
              <a:t>The shadow of the Earth on the Moon is circular regardless of the position of the Moon.</a:t>
            </a:r>
          </a:p>
        </p:txBody>
      </p:sp>
    </p:spTree>
    <p:extLst>
      <p:ext uri="{BB962C8B-B14F-4D97-AF65-F5344CB8AC3E}">
        <p14:creationId xmlns:p14="http://schemas.microsoft.com/office/powerpoint/2010/main" val="2369628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Earth Basics</a:t>
            </a:r>
          </a:p>
        </p:txBody>
      </p:sp>
      <p:sp>
        <p:nvSpPr>
          <p:cNvPr id="21507" name="Rectangle 3"/>
          <p:cNvSpPr>
            <a:spLocks noGrp="1" noChangeArrowheads="1"/>
          </p:cNvSpPr>
          <p:nvPr>
            <p:ph type="body" sz="half" idx="1"/>
          </p:nvPr>
        </p:nvSpPr>
        <p:spPr>
          <a:xfrm>
            <a:off x="0" y="1371600"/>
            <a:ext cx="4038600" cy="4114800"/>
          </a:xfrm>
        </p:spPr>
        <p:txBody>
          <a:bodyPr>
            <a:normAutofit fontScale="92500"/>
          </a:bodyPr>
          <a:lstStyle/>
          <a:p>
            <a:pPr eaLnBrk="1" hangingPunct="1">
              <a:defRPr/>
            </a:pPr>
            <a:r>
              <a:rPr lang="en-US" sz="2800" smtClean="0"/>
              <a:t>The Earth is </a:t>
            </a:r>
            <a:r>
              <a:rPr lang="en-US" sz="2800" u="sng" smtClean="0"/>
              <a:t>NOT</a:t>
            </a:r>
            <a:r>
              <a:rPr lang="en-US" sz="2800" smtClean="0"/>
              <a:t> a sphere, it is an oblate spheroid.</a:t>
            </a:r>
          </a:p>
          <a:p>
            <a:pPr lvl="1" eaLnBrk="1" hangingPunct="1">
              <a:defRPr/>
            </a:pPr>
            <a:r>
              <a:rPr lang="en-US" sz="2400" smtClean="0"/>
              <a:t>The Earth bulges at the equator and flattens at the poles.</a:t>
            </a:r>
          </a:p>
          <a:p>
            <a:pPr lvl="1" eaLnBrk="1" hangingPunct="1">
              <a:defRPr/>
            </a:pPr>
            <a:r>
              <a:rPr lang="en-US" sz="2400" smtClean="0"/>
              <a:t>This difference in distance from the core means that you weigh slightly more at the poles than you do at the equator.</a:t>
            </a:r>
          </a:p>
        </p:txBody>
      </p:sp>
      <p:graphicFrame>
        <p:nvGraphicFramePr>
          <p:cNvPr id="21508" name="Object 4"/>
          <p:cNvGraphicFramePr>
            <a:graphicFrameLocks noChangeAspect="1"/>
          </p:cNvGraphicFramePr>
          <p:nvPr>
            <p:ph sz="half" idx="2"/>
          </p:nvPr>
        </p:nvGraphicFramePr>
        <p:xfrm>
          <a:off x="4191000" y="1905000"/>
          <a:ext cx="4757738" cy="3652838"/>
        </p:xfrm>
        <a:graphic>
          <a:graphicData uri="http://schemas.openxmlformats.org/presentationml/2006/ole">
            <mc:AlternateContent xmlns:mc="http://schemas.openxmlformats.org/markup-compatibility/2006">
              <mc:Choice xmlns:v="urn:schemas-microsoft-com:vml" Requires="v">
                <p:oleObj spid="_x0000_s1026" name="Photo Editor Photo" r:id="rId4" imgW="3648584" imgH="2800741" progId="MSPhotoEd.3">
                  <p:embed/>
                </p:oleObj>
              </mc:Choice>
              <mc:Fallback>
                <p:oleObj name="Photo Editor Photo" r:id="rId4" imgW="3648584" imgH="280074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905000"/>
                        <a:ext cx="4757738"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4283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checkerboard(across)">
                                      <p:cBhvr>
                                        <p:cTn id="13" dur="500"/>
                                        <p:tgtEl>
                                          <p:spTgt spid="215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 calcmode="lin" valueType="num">
                                      <p:cBhvr additive="base">
                                        <p:cTn id="24"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Four Classes of Geologic Events</a:t>
            </a:r>
          </a:p>
        </p:txBody>
      </p:sp>
      <p:sp>
        <p:nvSpPr>
          <p:cNvPr id="22531" name="Rectangle 3"/>
          <p:cNvSpPr>
            <a:spLocks noGrp="1" noChangeArrowheads="1"/>
          </p:cNvSpPr>
          <p:nvPr>
            <p:ph type="body" sz="half" idx="1"/>
          </p:nvPr>
        </p:nvSpPr>
        <p:spPr>
          <a:xfrm>
            <a:off x="457200" y="1981200"/>
            <a:ext cx="7772400" cy="990600"/>
          </a:xfrm>
        </p:spPr>
        <p:txBody>
          <a:bodyPr/>
          <a:lstStyle/>
          <a:p>
            <a:pPr eaLnBrk="1" hangingPunct="1">
              <a:lnSpc>
                <a:spcPct val="90000"/>
              </a:lnSpc>
              <a:defRPr/>
            </a:pPr>
            <a:r>
              <a:rPr lang="en-US" sz="2800" u="sng" smtClean="0"/>
              <a:t>Tectonic</a:t>
            </a:r>
            <a:r>
              <a:rPr lang="en-US" sz="2800" smtClean="0"/>
              <a:t> – caused by an earthquake</a:t>
            </a:r>
          </a:p>
          <a:p>
            <a:pPr eaLnBrk="1" hangingPunct="1">
              <a:lnSpc>
                <a:spcPct val="90000"/>
              </a:lnSpc>
              <a:buFont typeface="Wingdings" pitchFamily="16" charset="2"/>
              <a:buNone/>
              <a:defRPr/>
            </a:pPr>
            <a:endParaRPr lang="en-US" sz="2800" smtClean="0"/>
          </a:p>
          <a:p>
            <a:pPr eaLnBrk="1" hangingPunct="1">
              <a:lnSpc>
                <a:spcPct val="90000"/>
              </a:lnSpc>
              <a:buFont typeface="Wingdings" pitchFamily="16" charset="2"/>
              <a:buNone/>
              <a:defRPr/>
            </a:pPr>
            <a:endParaRPr lang="en-US" sz="2800" smtClean="0"/>
          </a:p>
          <a:p>
            <a:pPr eaLnBrk="1" hangingPunct="1">
              <a:lnSpc>
                <a:spcPct val="90000"/>
              </a:lnSpc>
              <a:defRPr/>
            </a:pPr>
            <a:endParaRPr lang="en-US" sz="2800" u="sng" smtClean="0"/>
          </a:p>
          <a:p>
            <a:pPr eaLnBrk="1" hangingPunct="1">
              <a:lnSpc>
                <a:spcPct val="90000"/>
              </a:lnSpc>
              <a:defRPr/>
            </a:pPr>
            <a:endParaRPr lang="en-US" sz="2800" u="sng" smtClean="0"/>
          </a:p>
          <a:p>
            <a:pPr eaLnBrk="1" hangingPunct="1">
              <a:lnSpc>
                <a:spcPct val="90000"/>
              </a:lnSpc>
              <a:buFont typeface="Wingdings" pitchFamily="16" charset="2"/>
              <a:buNone/>
              <a:defRPr/>
            </a:pPr>
            <a:endParaRPr lang="en-US" sz="2800" u="sng" smtClean="0"/>
          </a:p>
        </p:txBody>
      </p:sp>
      <p:pic>
        <p:nvPicPr>
          <p:cNvPr id="22535" name="Picture 7" descr="mccarth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1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diamond(in)">
                                      <p:cBhvr>
                                        <p:cTn id="13"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26"/>
          <p:cNvSpPr>
            <a:spLocks noGrp="1" noChangeArrowheads="1"/>
          </p:cNvSpPr>
          <p:nvPr>
            <p:ph type="title"/>
          </p:nvPr>
        </p:nvSpPr>
        <p:spPr>
          <a:xfrm>
            <a:off x="457200" y="0"/>
            <a:ext cx="8229600" cy="1371600"/>
          </a:xfrm>
        </p:spPr>
        <p:txBody>
          <a:bodyPr/>
          <a:lstStyle/>
          <a:p>
            <a:pPr eaLnBrk="1" hangingPunct="1">
              <a:defRPr/>
            </a:pPr>
            <a:r>
              <a:rPr lang="en-US" smtClean="0"/>
              <a:t>Four Classes of Geologic Events</a:t>
            </a:r>
          </a:p>
        </p:txBody>
      </p:sp>
      <p:sp>
        <p:nvSpPr>
          <p:cNvPr id="122883" name="Rectangle 1027"/>
          <p:cNvSpPr>
            <a:spLocks noGrp="1" noChangeArrowheads="1"/>
          </p:cNvSpPr>
          <p:nvPr>
            <p:ph type="body" sz="half" idx="1"/>
          </p:nvPr>
        </p:nvSpPr>
        <p:spPr>
          <a:xfrm>
            <a:off x="457200" y="1143000"/>
            <a:ext cx="8077200" cy="990600"/>
          </a:xfrm>
        </p:spPr>
        <p:txBody>
          <a:bodyPr/>
          <a:lstStyle/>
          <a:p>
            <a:pPr eaLnBrk="1" hangingPunct="1">
              <a:defRPr/>
            </a:pPr>
            <a:r>
              <a:rPr lang="en-US" sz="2800" u="sng" smtClean="0"/>
              <a:t>Volcanic</a:t>
            </a:r>
            <a:r>
              <a:rPr lang="en-US" sz="2800" smtClean="0"/>
              <a:t> – caused by a volcanic eruption</a:t>
            </a:r>
          </a:p>
          <a:p>
            <a:pPr eaLnBrk="1" hangingPunct="1">
              <a:defRPr/>
            </a:pPr>
            <a:endParaRPr lang="en-US" sz="2800" smtClean="0"/>
          </a:p>
        </p:txBody>
      </p:sp>
      <p:pic>
        <p:nvPicPr>
          <p:cNvPr id="122887" name="Picture 1031" descr="lightning_over_volcano"/>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1752600"/>
            <a:ext cx="7239000" cy="487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5724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2887"/>
                                        </p:tgtEl>
                                        <p:attrNameLst>
                                          <p:attrName>style.visibility</p:attrName>
                                        </p:attrNameLst>
                                      </p:cBhvr>
                                      <p:to>
                                        <p:strVal val="visible"/>
                                      </p:to>
                                    </p:set>
                                    <p:animEffect transition="in" filter="box(in)">
                                      <p:cBhvr>
                                        <p:cTn id="13"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1029"/>
          <p:cNvSpPr>
            <a:spLocks noGrp="1" noChangeArrowheads="1"/>
          </p:cNvSpPr>
          <p:nvPr>
            <p:ph type="title"/>
          </p:nvPr>
        </p:nvSpPr>
        <p:spPr/>
        <p:txBody>
          <a:bodyPr/>
          <a:lstStyle/>
          <a:p>
            <a:pPr eaLnBrk="1" hangingPunct="1">
              <a:defRPr/>
            </a:pPr>
            <a:r>
              <a:rPr lang="en-US" smtClean="0"/>
              <a:t>Four Classes of Geologic Events</a:t>
            </a:r>
          </a:p>
        </p:txBody>
      </p:sp>
      <p:pic>
        <p:nvPicPr>
          <p:cNvPr id="117764" name="Picture 1028" descr="LaConchita%20Slide%20Mar%209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6800" y="1371600"/>
            <a:ext cx="3633788" cy="532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7" name="Rectangle 1031"/>
          <p:cNvSpPr>
            <a:spLocks noChangeArrowheads="1"/>
          </p:cNvSpPr>
          <p:nvPr/>
        </p:nvSpPr>
        <p:spPr bwMode="auto">
          <a:xfrm>
            <a:off x="0" y="2133600"/>
            <a:ext cx="518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65000"/>
              <a:buFont typeface="Wingdings" pitchFamily="16" charset="2"/>
              <a:buChar char="n"/>
              <a:defRPr/>
            </a:pPr>
            <a:r>
              <a:rPr lang="en-US" sz="2800">
                <a:effectLst>
                  <a:outerShdw blurRad="38100" dist="38100" dir="2700000" algn="tl">
                    <a:srgbClr val="000000"/>
                  </a:outerShdw>
                </a:effectLst>
              </a:rPr>
              <a:t> </a:t>
            </a:r>
            <a:r>
              <a:rPr lang="en-US" sz="2800" u="sng">
                <a:effectLst>
                  <a:outerShdw blurRad="38100" dist="38100" dir="2700000" algn="tl">
                    <a:srgbClr val="000000"/>
                  </a:outerShdw>
                </a:effectLst>
              </a:rPr>
              <a:t>Gradational</a:t>
            </a:r>
            <a:r>
              <a:rPr lang="en-US" sz="2800">
                <a:effectLst>
                  <a:outerShdw blurRad="38100" dist="38100" dir="2700000" algn="tl">
                    <a:srgbClr val="000000"/>
                  </a:outerShdw>
                </a:effectLst>
              </a:rPr>
              <a:t> – caused by a    	change in grade (Slope)</a:t>
            </a:r>
          </a:p>
        </p:txBody>
      </p:sp>
    </p:spTree>
    <p:extLst>
      <p:ext uri="{BB962C8B-B14F-4D97-AF65-F5344CB8AC3E}">
        <p14:creationId xmlns:p14="http://schemas.microsoft.com/office/powerpoint/2010/main" val="775487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7">
                                            <p:txEl>
                                              <p:pRg st="0" end="0"/>
                                            </p:txEl>
                                          </p:spTgt>
                                        </p:tgtEl>
                                        <p:attrNameLst>
                                          <p:attrName>style.visibility</p:attrName>
                                        </p:attrNameLst>
                                      </p:cBhvr>
                                      <p:to>
                                        <p:strVal val="visible"/>
                                      </p:to>
                                    </p:set>
                                    <p:anim calcmode="lin" valueType="num">
                                      <p:cBhvr additive="base">
                                        <p:cTn id="7" dur="500" fill="hold"/>
                                        <p:tgtEl>
                                          <p:spTgt spid="1177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17764"/>
                                        </p:tgtEl>
                                        <p:attrNameLst>
                                          <p:attrName>style.visibility</p:attrName>
                                        </p:attrNameLst>
                                      </p:cBhvr>
                                      <p:to>
                                        <p:strVal val="visible"/>
                                      </p:to>
                                    </p:set>
                                    <p:animEffect transition="in" filter="blinds(horizontal)">
                                      <p:cBhvr>
                                        <p:cTn id="13"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9600" cy="1371600"/>
          </a:xfrm>
        </p:spPr>
        <p:txBody>
          <a:bodyPr/>
          <a:lstStyle/>
          <a:p>
            <a:pPr eaLnBrk="1" hangingPunct="1">
              <a:defRPr/>
            </a:pPr>
            <a:r>
              <a:rPr lang="en-US" smtClean="0"/>
              <a:t>Four Classes of Geologic Events</a:t>
            </a:r>
          </a:p>
        </p:txBody>
      </p:sp>
      <p:sp>
        <p:nvSpPr>
          <p:cNvPr id="119811" name="Rectangle 3"/>
          <p:cNvSpPr>
            <a:spLocks noGrp="1" noChangeArrowheads="1"/>
          </p:cNvSpPr>
          <p:nvPr>
            <p:ph type="body" sz="half" idx="1"/>
          </p:nvPr>
        </p:nvSpPr>
        <p:spPr>
          <a:xfrm>
            <a:off x="457200" y="1143000"/>
            <a:ext cx="8153400" cy="1066800"/>
          </a:xfrm>
        </p:spPr>
        <p:txBody>
          <a:bodyPr/>
          <a:lstStyle/>
          <a:p>
            <a:pPr eaLnBrk="1" hangingPunct="1">
              <a:defRPr/>
            </a:pPr>
            <a:r>
              <a:rPr lang="en-US" sz="2800" u="sng" smtClean="0"/>
              <a:t>Impact</a:t>
            </a:r>
            <a:r>
              <a:rPr lang="en-US" sz="2800" smtClean="0"/>
              <a:t> – caused by an object colliding with the 		 Earth</a:t>
            </a:r>
          </a:p>
          <a:p>
            <a:pPr eaLnBrk="1" hangingPunct="1">
              <a:defRPr/>
            </a:pPr>
            <a:endParaRPr lang="en-US" sz="2800" smtClean="0"/>
          </a:p>
        </p:txBody>
      </p:sp>
      <p:pic>
        <p:nvPicPr>
          <p:cNvPr id="119813" name="Picture 5" descr="sgmet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2133600"/>
            <a:ext cx="594360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5030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rock-layers_jpg">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581400" y="1828800"/>
            <a:ext cx="5410200" cy="4071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Grp="1" noChangeArrowheads="1"/>
          </p:cNvSpPr>
          <p:nvPr>
            <p:ph type="title"/>
          </p:nvPr>
        </p:nvSpPr>
        <p:spPr/>
        <p:txBody>
          <a:bodyPr/>
          <a:lstStyle/>
          <a:p>
            <a:pPr eaLnBrk="1" hangingPunct="1">
              <a:defRPr/>
            </a:pPr>
            <a:r>
              <a:rPr lang="en-US" smtClean="0"/>
              <a:t>Basic Geology</a:t>
            </a:r>
          </a:p>
        </p:txBody>
      </p:sp>
      <p:sp>
        <p:nvSpPr>
          <p:cNvPr id="23555" name="Rectangle 3"/>
          <p:cNvSpPr>
            <a:spLocks noGrp="1" noChangeArrowheads="1"/>
          </p:cNvSpPr>
          <p:nvPr>
            <p:ph type="body" sz="half" idx="1"/>
          </p:nvPr>
        </p:nvSpPr>
        <p:spPr>
          <a:xfrm>
            <a:off x="0" y="1600200"/>
            <a:ext cx="4038600" cy="4114800"/>
          </a:xfrm>
        </p:spPr>
        <p:txBody>
          <a:bodyPr>
            <a:normAutofit fontScale="92500" lnSpcReduction="10000"/>
          </a:bodyPr>
          <a:lstStyle/>
          <a:p>
            <a:pPr eaLnBrk="1" hangingPunct="1">
              <a:defRPr/>
            </a:pPr>
            <a:r>
              <a:rPr lang="en-US" smtClean="0"/>
              <a:t>Relative Dating – </a:t>
            </a:r>
            <a:r>
              <a:rPr lang="en-US" sz="2800" smtClean="0"/>
              <a:t>determining how old a geologic feature is compared to others.</a:t>
            </a:r>
          </a:p>
          <a:p>
            <a:pPr eaLnBrk="1" hangingPunct="1">
              <a:defRPr/>
            </a:pPr>
            <a:r>
              <a:rPr lang="en-US" smtClean="0"/>
              <a:t>Principle (Law) of Superposition</a:t>
            </a:r>
          </a:p>
          <a:p>
            <a:pPr lvl="1" eaLnBrk="1" hangingPunct="1">
              <a:defRPr/>
            </a:pPr>
            <a:r>
              <a:rPr lang="en-US" smtClean="0"/>
              <a:t>In any undisturbed sequence of rocks the oldest are on the bottom</a:t>
            </a:r>
          </a:p>
        </p:txBody>
      </p:sp>
    </p:spTree>
    <p:extLst>
      <p:ext uri="{BB962C8B-B14F-4D97-AF65-F5344CB8AC3E}">
        <p14:creationId xmlns:p14="http://schemas.microsoft.com/office/powerpoint/2010/main" val="217426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animEffect transition="in" filter="plus(in)">
                                      <p:cBhvr>
                                        <p:cTn id="25"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1054_6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2133600"/>
            <a:ext cx="5562600" cy="359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Rectangle 2"/>
          <p:cNvSpPr>
            <a:spLocks noGrp="1" noChangeArrowheads="1"/>
          </p:cNvSpPr>
          <p:nvPr>
            <p:ph type="title"/>
          </p:nvPr>
        </p:nvSpPr>
        <p:spPr/>
        <p:txBody>
          <a:bodyPr/>
          <a:lstStyle/>
          <a:p>
            <a:pPr eaLnBrk="1" hangingPunct="1">
              <a:defRPr/>
            </a:pPr>
            <a:r>
              <a:rPr lang="en-US" smtClean="0"/>
              <a:t>Basic Geology</a:t>
            </a:r>
          </a:p>
        </p:txBody>
      </p:sp>
      <p:sp>
        <p:nvSpPr>
          <p:cNvPr id="24579" name="Rectangle 3"/>
          <p:cNvSpPr>
            <a:spLocks noGrp="1" noChangeArrowheads="1"/>
          </p:cNvSpPr>
          <p:nvPr>
            <p:ph type="body" sz="half" idx="1"/>
          </p:nvPr>
        </p:nvSpPr>
        <p:spPr>
          <a:xfrm>
            <a:off x="0" y="1752600"/>
            <a:ext cx="4038600" cy="4114800"/>
          </a:xfrm>
        </p:spPr>
        <p:txBody>
          <a:bodyPr/>
          <a:lstStyle/>
          <a:p>
            <a:pPr eaLnBrk="1" hangingPunct="1">
              <a:defRPr/>
            </a:pPr>
            <a:r>
              <a:rPr lang="en-US" smtClean="0"/>
              <a:t>Cross-Cutting Relationships</a:t>
            </a:r>
          </a:p>
          <a:p>
            <a:pPr lvl="1" eaLnBrk="1" hangingPunct="1">
              <a:defRPr/>
            </a:pPr>
            <a:r>
              <a:rPr lang="en-US" smtClean="0"/>
              <a:t>Any object cutting through a rock layer is younger than the rock layer itself</a:t>
            </a:r>
          </a:p>
        </p:txBody>
      </p:sp>
    </p:spTree>
    <p:extLst>
      <p:ext uri="{BB962C8B-B14F-4D97-AF65-F5344CB8AC3E}">
        <p14:creationId xmlns:p14="http://schemas.microsoft.com/office/powerpoint/2010/main" val="1841674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diamond(in)">
                                      <p:cBhvr>
                                        <p:cTn id="19"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On-screen Show (4:3)</PresentationFormat>
  <Paragraphs>41</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Microsoft Photo Editor 3.0 Photo</vt:lpstr>
      <vt:lpstr>Geology </vt:lpstr>
      <vt:lpstr>Earth Basics</vt:lpstr>
      <vt:lpstr>Earth Basics</vt:lpstr>
      <vt:lpstr>Four Classes of Geologic Events</vt:lpstr>
      <vt:lpstr>Four Classes of Geologic Events</vt:lpstr>
      <vt:lpstr>Four Classes of Geologic Events</vt:lpstr>
      <vt:lpstr>Four Classes of Geologic Events</vt:lpstr>
      <vt:lpstr>Basic Geology</vt:lpstr>
      <vt:lpstr>Basic Geology</vt:lpstr>
      <vt:lpstr>Basic Geology</vt:lpstr>
    </vt:vector>
  </TitlesOfParts>
  <Company>South Western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Geology </dc:title>
  <dc:creator>SWSD</dc:creator>
  <cp:lastModifiedBy>SWSD</cp:lastModifiedBy>
  <cp:revision>1</cp:revision>
  <dcterms:created xsi:type="dcterms:W3CDTF">2013-03-04T19:18:05Z</dcterms:created>
  <dcterms:modified xsi:type="dcterms:W3CDTF">2013-03-04T19:18:35Z</dcterms:modified>
</cp:coreProperties>
</file>