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ECD5D7-F22C-4A72-9E09-F7D24B9F3EB9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B991CB-E77B-4E0C-8669-2F827C7013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894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1471EE9F-3BB0-4DD5-BFBB-499795B8FB85}" type="slidenum">
              <a:rPr lang="en-US"/>
              <a:pPr/>
              <a:t>2</a:t>
            </a:fld>
            <a:endParaRPr lang="en-US"/>
          </a:p>
        </p:txBody>
      </p:sp>
      <p:sp>
        <p:nvSpPr>
          <p:cNvPr id="139267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9268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B1847E9E-AEC1-47CF-9EFE-CF002B313696}" type="slidenum">
              <a:rPr lang="en-US"/>
              <a:pPr/>
              <a:t>11</a:t>
            </a:fld>
            <a:endParaRPr lang="en-US"/>
          </a:p>
        </p:txBody>
      </p:sp>
      <p:sp>
        <p:nvSpPr>
          <p:cNvPr id="14848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8D7744BA-DFC7-4529-A3E6-39CF2453A34C}" type="slidenum">
              <a:rPr lang="en-US"/>
              <a:pPr/>
              <a:t>12</a:t>
            </a:fld>
            <a:endParaRPr lang="en-US"/>
          </a:p>
        </p:txBody>
      </p:sp>
      <p:sp>
        <p:nvSpPr>
          <p:cNvPr id="14950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9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EE60677C-FD73-409F-97AC-A24B322E63AA}" type="slidenum">
              <a:rPr lang="en-US"/>
              <a:pPr/>
              <a:t>3</a:t>
            </a:fld>
            <a:endParaRPr lang="en-US"/>
          </a:p>
        </p:txBody>
      </p:sp>
      <p:sp>
        <p:nvSpPr>
          <p:cNvPr id="140291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0292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1AAB6EE0-5650-4414-BA19-C118A24EFB08}" type="slidenum">
              <a:rPr lang="en-US"/>
              <a:pPr/>
              <a:t>4</a:t>
            </a:fld>
            <a:endParaRPr lang="en-US"/>
          </a:p>
        </p:txBody>
      </p:sp>
      <p:sp>
        <p:nvSpPr>
          <p:cNvPr id="141315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1316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8583877-6370-42E5-8C66-E063DC852FA3}" type="slidenum">
              <a:rPr lang="en-US"/>
              <a:pPr/>
              <a:t>5</a:t>
            </a:fld>
            <a:endParaRPr lang="en-US"/>
          </a:p>
        </p:txBody>
      </p:sp>
      <p:sp>
        <p:nvSpPr>
          <p:cNvPr id="142339" name="Rectangle 1026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2340" name="Rectangle 1027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4A82665-E03F-463B-A39A-5C2CA2EA34A6}" type="slidenum">
              <a:rPr lang="en-US"/>
              <a:pPr/>
              <a:t>6</a:t>
            </a:fld>
            <a:endParaRPr lang="en-US"/>
          </a:p>
        </p:txBody>
      </p:sp>
      <p:sp>
        <p:nvSpPr>
          <p:cNvPr id="143363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0845E2BE-C175-4AB3-9A86-CDA9EB220076}" type="slidenum">
              <a:rPr lang="en-US"/>
              <a:pPr/>
              <a:t>7</a:t>
            </a:fld>
            <a:endParaRPr lang="en-US"/>
          </a:p>
        </p:txBody>
      </p:sp>
      <p:sp>
        <p:nvSpPr>
          <p:cNvPr id="144387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438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3BE1384F-D391-4685-930D-AA32770D4599}" type="slidenum">
              <a:rPr lang="en-US"/>
              <a:pPr/>
              <a:t>8</a:t>
            </a:fld>
            <a:endParaRPr lang="en-US"/>
          </a:p>
        </p:txBody>
      </p:sp>
      <p:sp>
        <p:nvSpPr>
          <p:cNvPr id="145411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541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26DDB82B-15B8-4C34-A066-6180303CC5E8}" type="slidenum">
              <a:rPr lang="en-US"/>
              <a:pPr/>
              <a:t>9</a:t>
            </a:fld>
            <a:endParaRPr lang="en-US"/>
          </a:p>
        </p:txBody>
      </p:sp>
      <p:sp>
        <p:nvSpPr>
          <p:cNvPr id="146435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643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Tahoma" pitchFamily="16" charset="0"/>
              </a:defRPr>
            </a:lvl1pPr>
            <a:lvl2pPr marL="731286" indent="-281264">
              <a:defRPr>
                <a:solidFill>
                  <a:schemeClr val="tx1"/>
                </a:solidFill>
                <a:latin typeface="Tahoma" pitchFamily="16" charset="0"/>
              </a:defRPr>
            </a:lvl2pPr>
            <a:lvl3pPr marL="1125055" indent="-225011">
              <a:defRPr>
                <a:solidFill>
                  <a:schemeClr val="tx1"/>
                </a:solidFill>
                <a:latin typeface="Tahoma" pitchFamily="16" charset="0"/>
              </a:defRPr>
            </a:lvl3pPr>
            <a:lvl4pPr marL="1575077" indent="-225011">
              <a:defRPr>
                <a:solidFill>
                  <a:schemeClr val="tx1"/>
                </a:solidFill>
                <a:latin typeface="Tahoma" pitchFamily="16" charset="0"/>
              </a:defRPr>
            </a:lvl4pPr>
            <a:lvl5pPr marL="2025099" indent="-225011">
              <a:defRPr>
                <a:solidFill>
                  <a:schemeClr val="tx1"/>
                </a:solidFill>
                <a:latin typeface="Tahoma" pitchFamily="16" charset="0"/>
              </a:defRPr>
            </a:lvl5pPr>
            <a:lvl6pPr marL="2475121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6pPr>
            <a:lvl7pPr marL="2925143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7pPr>
            <a:lvl8pPr marL="3375165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8pPr>
            <a:lvl9pPr marL="3825187" indent="-22501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16" charset="0"/>
              </a:defRPr>
            </a:lvl9pPr>
          </a:lstStyle>
          <a:p>
            <a:fld id="{A55CDB32-3E21-4F1A-A546-B38EE5681358}" type="slidenum">
              <a:rPr lang="en-US"/>
              <a:pPr/>
              <a:t>10</a:t>
            </a:fld>
            <a:endParaRPr lang="en-US"/>
          </a:p>
        </p:txBody>
      </p:sp>
      <p:sp>
        <p:nvSpPr>
          <p:cNvPr id="147459" name="Rectangle 2"/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2837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1994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887738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40386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6F3C13-988A-4A50-81A9-AF166B4CC4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78804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CD995B-3DC1-4B45-81CE-2066C5BA19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91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06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2674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420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15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6990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266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5092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959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D45CB-11E9-4822-ADF0-B5A85BCFF9A8}" type="datetimeFigureOut">
              <a:rPr lang="en-US" smtClean="0"/>
              <a:t>4/5/2013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7E7515-C0FB-413E-B811-992A3CB7D6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36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Minerals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Geology: Slides 11-21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78199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/>
              <a:t>Identifying Minerals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6.) Cleavage and Fracture</a:t>
            </a:r>
          </a:p>
          <a:p>
            <a:pPr lvl="1" eaLnBrk="1" hangingPunct="1">
              <a:defRPr/>
            </a:pPr>
            <a:r>
              <a:rPr lang="en-US" smtClean="0"/>
              <a:t>The way in which a mineral breaks or splits</a:t>
            </a:r>
          </a:p>
          <a:p>
            <a:pPr lvl="1" eaLnBrk="1" hangingPunct="1">
              <a:defRPr/>
            </a:pPr>
            <a:r>
              <a:rPr lang="en-US" smtClean="0"/>
              <a:t>Cleavage = smooth break on a flat surface</a:t>
            </a:r>
          </a:p>
          <a:p>
            <a:pPr lvl="1" eaLnBrk="1" hangingPunct="1">
              <a:defRPr/>
            </a:pPr>
            <a:r>
              <a:rPr lang="en-US" smtClean="0"/>
              <a:t>Fracture = rough break with jagged edges</a:t>
            </a:r>
          </a:p>
        </p:txBody>
      </p:sp>
    </p:spTree>
    <p:extLst>
      <p:ext uri="{BB962C8B-B14F-4D97-AF65-F5344CB8AC3E}">
        <p14:creationId xmlns:p14="http://schemas.microsoft.com/office/powerpoint/2010/main" val="101698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7.) Specific Gravity</a:t>
            </a:r>
          </a:p>
          <a:p>
            <a:pPr lvl="1" eaLnBrk="1" hangingPunct="1">
              <a:defRPr/>
            </a:pPr>
            <a:r>
              <a:rPr lang="en-US" smtClean="0"/>
              <a:t>Ratio of the mass of a mineral compared to the mass of an equal volume of water</a:t>
            </a:r>
          </a:p>
        </p:txBody>
      </p:sp>
    </p:spTree>
    <p:extLst>
      <p:ext uri="{BB962C8B-B14F-4D97-AF65-F5344CB8AC3E}">
        <p14:creationId xmlns:p14="http://schemas.microsoft.com/office/powerpoint/2010/main" val="4065385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3200" smtClean="0"/>
              <a:t>8.) </a:t>
            </a:r>
            <a:r>
              <a:rPr lang="en-US" sz="2900" smtClean="0"/>
              <a:t>Special Properties</a:t>
            </a:r>
          </a:p>
          <a:p>
            <a:pPr lvl="1" eaLnBrk="1" hangingPunct="1">
              <a:defRPr/>
            </a:pPr>
            <a:endParaRPr lang="en-US" sz="2800" smtClean="0"/>
          </a:p>
          <a:p>
            <a:pPr lvl="1" eaLnBrk="1" hangingPunct="1">
              <a:defRPr/>
            </a:pPr>
            <a:r>
              <a:rPr lang="en-US" sz="2800" smtClean="0"/>
              <a:t>Taste</a:t>
            </a:r>
          </a:p>
          <a:p>
            <a:pPr lvl="1" eaLnBrk="1" hangingPunct="1">
              <a:defRPr/>
            </a:pPr>
            <a:r>
              <a:rPr lang="en-US" sz="2800" smtClean="0"/>
              <a:t>Odor </a:t>
            </a:r>
          </a:p>
          <a:p>
            <a:pPr lvl="1" eaLnBrk="1" hangingPunct="1">
              <a:defRPr/>
            </a:pPr>
            <a:r>
              <a:rPr lang="en-US" sz="2800" smtClean="0"/>
              <a:t>Sound</a:t>
            </a:r>
          </a:p>
          <a:p>
            <a:pPr lvl="1" eaLnBrk="1" hangingPunct="1">
              <a:defRPr/>
            </a:pPr>
            <a:r>
              <a:rPr lang="en-US" sz="2800" smtClean="0"/>
              <a:t>Radioactivity</a:t>
            </a:r>
          </a:p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mtClean="0"/>
          </a:p>
        </p:txBody>
      </p:sp>
      <p:sp>
        <p:nvSpPr>
          <p:cNvPr id="36868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lvl="1" eaLnBrk="1" hangingPunct="1">
              <a:defRPr/>
            </a:pPr>
            <a:endParaRPr lang="en-US" smtClean="0"/>
          </a:p>
          <a:p>
            <a:pPr lvl="1" eaLnBrk="1" hangingPunct="1">
              <a:defRPr/>
            </a:pPr>
            <a:endParaRPr lang="en-US" sz="2800" smtClean="0"/>
          </a:p>
          <a:p>
            <a:pPr lvl="1" eaLnBrk="1" hangingPunct="1">
              <a:defRPr/>
            </a:pPr>
            <a:r>
              <a:rPr lang="en-US" sz="2800" smtClean="0"/>
              <a:t>Fluorescence</a:t>
            </a:r>
          </a:p>
          <a:p>
            <a:pPr lvl="1" eaLnBrk="1" hangingPunct="1">
              <a:defRPr/>
            </a:pPr>
            <a:r>
              <a:rPr lang="en-US" sz="2800" smtClean="0"/>
              <a:t>Double refraction</a:t>
            </a:r>
          </a:p>
          <a:p>
            <a:pPr lvl="1" eaLnBrk="1" hangingPunct="1">
              <a:defRPr/>
            </a:pPr>
            <a:r>
              <a:rPr lang="en-US" sz="2800" smtClean="0"/>
              <a:t>Reacts with acid</a:t>
            </a:r>
          </a:p>
          <a:p>
            <a:pPr lvl="1" eaLnBrk="1" hangingPunct="1">
              <a:defRPr/>
            </a:pPr>
            <a:r>
              <a:rPr lang="en-US" sz="2800" smtClean="0"/>
              <a:t>Magnetic</a:t>
            </a:r>
          </a:p>
        </p:txBody>
      </p:sp>
    </p:spTree>
    <p:extLst>
      <p:ext uri="{BB962C8B-B14F-4D97-AF65-F5344CB8AC3E}">
        <p14:creationId xmlns:p14="http://schemas.microsoft.com/office/powerpoint/2010/main" val="164424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6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6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68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68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68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68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68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68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For an object to be considered a mineral it must meet the following criteria:</a:t>
            </a:r>
          </a:p>
          <a:p>
            <a:pPr lvl="1" eaLnBrk="1" hangingPunct="1">
              <a:defRPr/>
            </a:pPr>
            <a:r>
              <a:rPr lang="en-US" smtClean="0"/>
              <a:t>It must be naturally occurring</a:t>
            </a:r>
          </a:p>
          <a:p>
            <a:pPr lvl="1" eaLnBrk="1" hangingPunct="1">
              <a:defRPr/>
            </a:pPr>
            <a:r>
              <a:rPr lang="en-US" smtClean="0"/>
              <a:t>It must be a solid</a:t>
            </a:r>
          </a:p>
          <a:p>
            <a:pPr lvl="1" eaLnBrk="1" hangingPunct="1">
              <a:defRPr/>
            </a:pPr>
            <a:r>
              <a:rPr lang="en-US" smtClean="0"/>
              <a:t>It must have a definite chemical composition</a:t>
            </a:r>
          </a:p>
          <a:p>
            <a:pPr lvl="1" eaLnBrk="1" hangingPunct="1">
              <a:defRPr/>
            </a:pPr>
            <a:r>
              <a:rPr lang="en-US" smtClean="0"/>
              <a:t>It must have  a definite crystal structure</a:t>
            </a:r>
          </a:p>
          <a:p>
            <a:pPr lvl="1" eaLnBrk="1" hangingPunct="1">
              <a:defRPr/>
            </a:pPr>
            <a:r>
              <a:rPr lang="en-US" smtClean="0"/>
              <a:t>It must be inorganic (contains nothing that                   					was ever living)</a:t>
            </a:r>
          </a:p>
        </p:txBody>
      </p:sp>
    </p:spTree>
    <p:extLst>
      <p:ext uri="{BB962C8B-B14F-4D97-AF65-F5344CB8AC3E}">
        <p14:creationId xmlns:p14="http://schemas.microsoft.com/office/powerpoint/2010/main" val="2722955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371600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Mineral Types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762000"/>
            <a:ext cx="4038600" cy="4114800"/>
          </a:xfrm>
        </p:spPr>
        <p:txBody>
          <a:bodyPr>
            <a:normAutofit fontScale="85000"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smtClean="0"/>
              <a:t>1.) Silicates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90% of all minerals belong to this group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Silicon + a metal (Al, Fe, etc.)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Atoms for a silica tetrahedron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The silica tetrahedron causes the minerals to have their distinct crystal shapes.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sz="2400" smtClean="0"/>
              <a:t>Feldspars – most common type of silicate found in the Earth’s crust (Al has replaced some of the Si in the tetrahedron)</a:t>
            </a:r>
          </a:p>
        </p:txBody>
      </p:sp>
      <p:pic>
        <p:nvPicPr>
          <p:cNvPr id="27653" name="Picture 5" descr="Slide48"/>
          <p:cNvPicPr>
            <a:picLocks noChangeAspect="1" noChangeArrowheads="1"/>
          </p:cNvPicPr>
          <p:nvPr>
            <p:ph sz="quarter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257800" y="4114800"/>
            <a:ext cx="3352800" cy="25146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7656" name="Picture 8" descr="silicatetrahedron"/>
          <p:cNvPicPr>
            <a:picLocks noChangeAspect="1" noChangeArrowheads="1"/>
          </p:cNvPicPr>
          <p:nvPr>
            <p:ph sz="quarter" idx="3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62600" y="1295400"/>
            <a:ext cx="2466975" cy="2590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84746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2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 Types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en-US" smtClean="0"/>
              <a:t>2.)</a:t>
            </a:r>
            <a:r>
              <a:rPr lang="en-US" sz="2800" smtClean="0"/>
              <a:t> </a:t>
            </a:r>
            <a:r>
              <a:rPr lang="en-US" smtClean="0"/>
              <a:t>Carbonates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CO</a:t>
            </a:r>
            <a:r>
              <a:rPr lang="en-US" baseline="-25000" smtClean="0"/>
              <a:t>3</a:t>
            </a:r>
            <a:r>
              <a:rPr lang="en-US" smtClean="0"/>
              <a:t> bonded to a metal (common around here)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mtClean="0"/>
              <a:t>Generally react to acids (creating rocks that are easily dissolved by acid rain making caves and sink holes)</a:t>
            </a:r>
          </a:p>
        </p:txBody>
      </p:sp>
      <p:pic>
        <p:nvPicPr>
          <p:cNvPr id="28677" name="Picture 5" descr="Mineral Specimens: Rhodochrosite, Quartz, Sphalerite, Fluorite, Pyrite from Hedgehog Pocket, Sweet Home Mine, Alma District, Park County, Colorado"/>
          <p:cNvPicPr>
            <a:picLocks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91100" y="1981200"/>
            <a:ext cx="3352800" cy="41148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17027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705" name="Picture 9" descr="normal_Magnetite%20with%20chalcedony_Iron%20oxide_near%20Cedar%20City,%20Iron%20County,%20Utah_289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67000"/>
            <a:ext cx="38100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 Types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752600"/>
            <a:ext cx="8001000" cy="2514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smtClean="0"/>
              <a:t>3.) Iron Oxides and Iron Sulfides</a:t>
            </a:r>
          </a:p>
          <a:p>
            <a:pPr lvl="1" eaLnBrk="1" hangingPunct="1">
              <a:defRPr/>
            </a:pPr>
            <a:r>
              <a:rPr lang="en-US" sz="2400" smtClean="0"/>
              <a:t>Iron combined with oxygen and sulfur</a:t>
            </a:r>
          </a:p>
          <a:p>
            <a:pPr lvl="1" eaLnBrk="1" hangingPunct="1">
              <a:defRPr/>
            </a:pPr>
            <a:r>
              <a:rPr lang="en-US" sz="2400" smtClean="0"/>
              <a:t>Very heavy, dense minerals</a:t>
            </a:r>
          </a:p>
          <a:p>
            <a:pPr lvl="1" eaLnBrk="1" hangingPunct="1">
              <a:defRPr/>
            </a:pPr>
            <a:r>
              <a:rPr lang="en-US" sz="2400" smtClean="0"/>
              <a:t>Resemble a piece of metal</a:t>
            </a:r>
          </a:p>
        </p:txBody>
      </p:sp>
    </p:spTree>
    <p:extLst>
      <p:ext uri="{BB962C8B-B14F-4D97-AF65-F5344CB8AC3E}">
        <p14:creationId xmlns:p14="http://schemas.microsoft.com/office/powerpoint/2010/main" val="299256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297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	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Minerals are identified using the following properties:</a:t>
            </a:r>
          </a:p>
          <a:p>
            <a:pPr lvl="2" eaLnBrk="1" hangingPunct="1">
              <a:buFont typeface="Wingdings" pitchFamily="16" charset="2"/>
              <a:buNone/>
              <a:defRPr/>
            </a:pPr>
            <a:r>
              <a:rPr lang="en-US" smtClean="0"/>
              <a:t>(Some properties will be useful for some minerals and useless for others.)</a:t>
            </a:r>
          </a:p>
        </p:txBody>
      </p:sp>
    </p:spTree>
    <p:extLst>
      <p:ext uri="{BB962C8B-B14F-4D97-AF65-F5344CB8AC3E}">
        <p14:creationId xmlns:p14="http://schemas.microsoft.com/office/powerpoint/2010/main" val="23473537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1.) Color – </a:t>
            </a:r>
            <a:r>
              <a:rPr lang="en-US" sz="2800" smtClean="0"/>
              <a:t>least useful identification property</a:t>
            </a:r>
          </a:p>
          <a:p>
            <a:pPr eaLnBrk="1" hangingPunct="1">
              <a:buFont typeface="Wingdings" pitchFamily="16" charset="2"/>
              <a:buNone/>
              <a:defRPr/>
            </a:pPr>
            <a:endParaRPr lang="en-US" sz="2800" smtClean="0"/>
          </a:p>
          <a:p>
            <a:pPr eaLnBrk="1" hangingPunct="1">
              <a:defRPr/>
            </a:pPr>
            <a:r>
              <a:rPr lang="en-US" smtClean="0"/>
              <a:t>2.) Luster – </a:t>
            </a:r>
            <a:r>
              <a:rPr lang="en-US" sz="2800" smtClean="0"/>
              <a:t>The way a mineral reflects light</a:t>
            </a:r>
          </a:p>
          <a:p>
            <a:pPr eaLnBrk="1" hangingPunct="1">
              <a:buFont typeface="Wingdings" pitchFamily="16" charset="2"/>
              <a:buNone/>
              <a:defRPr/>
            </a:pPr>
            <a:r>
              <a:rPr lang="en-US" sz="2800" smtClean="0"/>
              <a:t>		    </a:t>
            </a:r>
            <a:r>
              <a:rPr lang="en-US" sz="2000" smtClean="0"/>
              <a:t>(vitreous [glassy], pearly, metallic, non-metallic [earthy])  </a:t>
            </a:r>
            <a:r>
              <a:rPr lang="en-US" sz="2800" smtClean="0"/>
              <a:t> </a:t>
            </a:r>
          </a:p>
          <a:p>
            <a:pPr eaLnBrk="1" hangingPunct="1">
              <a:defRPr/>
            </a:pPr>
            <a:r>
              <a:rPr lang="en-US" sz="2800" smtClean="0"/>
              <a:t>3.) </a:t>
            </a:r>
            <a:r>
              <a:rPr lang="en-US" smtClean="0"/>
              <a:t>Crystal Shape – </a:t>
            </a:r>
            <a:r>
              <a:rPr lang="en-US" sz="2800" smtClean="0"/>
              <a:t>atoms forming distinct 				  crystal patterns</a:t>
            </a:r>
            <a:endParaRPr lang="en-US" smtClean="0"/>
          </a:p>
          <a:p>
            <a:pPr eaLnBrk="1" hangingPunct="1">
              <a:buFont typeface="Wingdings" pitchFamily="16" charset="2"/>
              <a:buNone/>
              <a:defRPr/>
            </a:pPr>
            <a:endParaRPr lang="en-US" sz="2800" smtClean="0"/>
          </a:p>
        </p:txBody>
      </p:sp>
    </p:spTree>
    <p:extLst>
      <p:ext uri="{BB962C8B-B14F-4D97-AF65-F5344CB8AC3E}">
        <p14:creationId xmlns:p14="http://schemas.microsoft.com/office/powerpoint/2010/main" val="1704563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4.) Hardness</a:t>
            </a:r>
          </a:p>
          <a:p>
            <a:pPr lvl="1" eaLnBrk="1" hangingPunct="1">
              <a:defRPr/>
            </a:pPr>
            <a:r>
              <a:rPr lang="en-US" smtClean="0"/>
              <a:t>The resistance of a mineral to being scratched</a:t>
            </a:r>
          </a:p>
          <a:p>
            <a:pPr lvl="1" eaLnBrk="1" hangingPunct="1">
              <a:defRPr/>
            </a:pPr>
            <a:r>
              <a:rPr lang="en-US" smtClean="0"/>
              <a:t>Uses the Mohs Hardness Scale</a:t>
            </a:r>
          </a:p>
          <a:p>
            <a:pPr lvl="1" eaLnBrk="1" hangingPunct="1">
              <a:defRPr/>
            </a:pPr>
            <a:r>
              <a:rPr lang="en-US" smtClean="0"/>
              <a:t>Mohs Scale ranks minerals from 1 – 10          (</a:t>
            </a:r>
            <a:r>
              <a:rPr lang="en-US" sz="2400" smtClean="0"/>
              <a:t>1 is softest and 10 is the hardest</a:t>
            </a:r>
            <a:r>
              <a:rPr lang="en-US" smtClean="0"/>
              <a:t>)</a:t>
            </a:r>
          </a:p>
          <a:p>
            <a:pPr lvl="1" eaLnBrk="1" hangingPunct="1">
              <a:defRPr/>
            </a:pPr>
            <a:r>
              <a:rPr lang="en-US" smtClean="0"/>
              <a:t>Talc = 1 and Diamond = 10 </a:t>
            </a:r>
          </a:p>
          <a:p>
            <a:pPr lvl="1" eaLnBrk="1" hangingPunct="1">
              <a:buFont typeface="Wingdings" pitchFamily="16" charset="2"/>
              <a:buNone/>
              <a:defRPr/>
            </a:pPr>
            <a:r>
              <a:rPr lang="en-US" smtClean="0"/>
              <a:t>		(not always whole numbers)</a:t>
            </a:r>
          </a:p>
          <a:p>
            <a:pPr lvl="1" eaLnBrk="1" hangingPunct="1">
              <a:defRPr/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942048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27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Identifying Minerals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/>
              <a:t>5.) Streak </a:t>
            </a:r>
          </a:p>
          <a:p>
            <a:pPr lvl="1" eaLnBrk="1" hangingPunct="1">
              <a:defRPr/>
            </a:pPr>
            <a:r>
              <a:rPr lang="en-US" smtClean="0"/>
              <a:t>The color of a mineral’s powder</a:t>
            </a:r>
          </a:p>
          <a:p>
            <a:pPr lvl="1" eaLnBrk="1" hangingPunct="1">
              <a:defRPr/>
            </a:pPr>
            <a:r>
              <a:rPr lang="en-US" smtClean="0"/>
              <a:t>To obtain the mineral’s powder you rub the mineral across a Streak Plate (porcelain)</a:t>
            </a:r>
          </a:p>
          <a:p>
            <a:pPr lvl="1" eaLnBrk="1" hangingPunct="1">
              <a:defRPr/>
            </a:pPr>
            <a:r>
              <a:rPr lang="en-US" smtClean="0"/>
              <a:t>Mineral color and the mineral streak are not necessarily the same. (All minerals do not have a streak – some are too hard)</a:t>
            </a:r>
          </a:p>
        </p:txBody>
      </p:sp>
    </p:spTree>
    <p:extLst>
      <p:ext uri="{BB962C8B-B14F-4D97-AF65-F5344CB8AC3E}">
        <p14:creationId xmlns:p14="http://schemas.microsoft.com/office/powerpoint/2010/main" val="2277579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402</Words>
  <Application>Microsoft Office PowerPoint</Application>
  <PresentationFormat>On-screen Show (4:3)</PresentationFormat>
  <Paragraphs>78</Paragraphs>
  <Slides>12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Minerals</vt:lpstr>
      <vt:lpstr>Minerals</vt:lpstr>
      <vt:lpstr>Mineral Types</vt:lpstr>
      <vt:lpstr>Mineral Types</vt:lpstr>
      <vt:lpstr>Mineral Types</vt:lpstr>
      <vt:lpstr>Identifying Minerals </vt:lpstr>
      <vt:lpstr>Identifying Minerals</vt:lpstr>
      <vt:lpstr>Identifying Minerals</vt:lpstr>
      <vt:lpstr>Identifying Minerals</vt:lpstr>
      <vt:lpstr>Identifying Minerals</vt:lpstr>
      <vt:lpstr>Identifying Minerals</vt:lpstr>
      <vt:lpstr>Identifying Minerals</vt:lpstr>
    </vt:vector>
  </TitlesOfParts>
  <Company>South Western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Minerals</dc:title>
  <dc:creator>SWSD</dc:creator>
  <cp:lastModifiedBy>SWSD</cp:lastModifiedBy>
  <cp:revision>1</cp:revision>
  <dcterms:created xsi:type="dcterms:W3CDTF">2013-04-05T17:49:13Z</dcterms:created>
  <dcterms:modified xsi:type="dcterms:W3CDTF">2013-04-05T17:53:55Z</dcterms:modified>
</cp:coreProperties>
</file>